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340" r:id="rId5"/>
    <p:sldId id="307" r:id="rId6"/>
    <p:sldId id="259" r:id="rId7"/>
    <p:sldId id="264" r:id="rId8"/>
    <p:sldId id="321" r:id="rId9"/>
    <p:sldId id="322" r:id="rId10"/>
    <p:sldId id="323" r:id="rId11"/>
    <p:sldId id="324" r:id="rId12"/>
    <p:sldId id="265" r:id="rId13"/>
    <p:sldId id="266" r:id="rId14"/>
    <p:sldId id="267" r:id="rId15"/>
    <p:sldId id="268" r:id="rId16"/>
    <p:sldId id="269" r:id="rId17"/>
    <p:sldId id="325" r:id="rId18"/>
    <p:sldId id="270" r:id="rId19"/>
    <p:sldId id="271" r:id="rId20"/>
    <p:sldId id="272" r:id="rId21"/>
    <p:sldId id="273" r:id="rId22"/>
    <p:sldId id="274" r:id="rId23"/>
    <p:sldId id="334" r:id="rId24"/>
    <p:sldId id="275" r:id="rId25"/>
    <p:sldId id="326" r:id="rId26"/>
    <p:sldId id="335" r:id="rId27"/>
    <p:sldId id="327" r:id="rId28"/>
    <p:sldId id="276" r:id="rId29"/>
    <p:sldId id="277" r:id="rId30"/>
    <p:sldId id="278" r:id="rId31"/>
    <p:sldId id="279" r:id="rId32"/>
    <p:sldId id="280" r:id="rId33"/>
    <p:sldId id="281" r:id="rId34"/>
    <p:sldId id="282" r:id="rId35"/>
    <p:sldId id="283" r:id="rId36"/>
    <p:sldId id="284" r:id="rId37"/>
    <p:sldId id="285" r:id="rId38"/>
    <p:sldId id="328" r:id="rId39"/>
    <p:sldId id="286" r:id="rId40"/>
    <p:sldId id="329" r:id="rId41"/>
    <p:sldId id="287" r:id="rId42"/>
    <p:sldId id="288" r:id="rId43"/>
    <p:sldId id="330" r:id="rId44"/>
    <p:sldId id="331" r:id="rId45"/>
    <p:sldId id="289" r:id="rId46"/>
    <p:sldId id="290" r:id="rId47"/>
    <p:sldId id="291" r:id="rId48"/>
    <p:sldId id="292" r:id="rId49"/>
    <p:sldId id="293" r:id="rId50"/>
    <p:sldId id="294" r:id="rId51"/>
    <p:sldId id="296" r:id="rId52"/>
    <p:sldId id="295" r:id="rId53"/>
    <p:sldId id="297" r:id="rId54"/>
    <p:sldId id="298" r:id="rId55"/>
    <p:sldId id="300" r:id="rId56"/>
    <p:sldId id="301" r:id="rId57"/>
    <p:sldId id="302" r:id="rId58"/>
    <p:sldId id="299" r:id="rId59"/>
    <p:sldId id="303" r:id="rId60"/>
    <p:sldId id="304" r:id="rId61"/>
    <p:sldId id="305" r:id="rId62"/>
    <p:sldId id="311" r:id="rId63"/>
    <p:sldId id="315" r:id="rId64"/>
    <p:sldId id="316" r:id="rId65"/>
    <p:sldId id="317" r:id="rId66"/>
    <p:sldId id="318" r:id="rId67"/>
    <p:sldId id="319" r:id="rId68"/>
    <p:sldId id="320" r:id="rId69"/>
    <p:sldId id="338" r:id="rId70"/>
    <p:sldId id="339" r:id="rId71"/>
    <p:sldId id="31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4" autoAdjust="0"/>
    <p:restoredTop sz="94660"/>
  </p:normalViewPr>
  <p:slideViewPr>
    <p:cSldViewPr snapToGrid="0">
      <p:cViewPr>
        <p:scale>
          <a:sx n="86" d="100"/>
          <a:sy n="86" d="100"/>
        </p:scale>
        <p:origin x="-72"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0FF65A6-B5DC-40E3-95FF-2D25CA85B28D}" type="datetimeFigureOut">
              <a:rPr lang="fa-IR" smtClean="0"/>
              <a:pPr/>
              <a:t>1435/09/02</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27FFF0-F26F-45AD-A38F-00CD4EED9769}" type="slidenum">
              <a:rPr lang="fa-IR" smtClean="0"/>
              <a:pPr/>
              <a:t>‹#›</a:t>
            </a:fld>
            <a:endParaRPr lang="fa-IR"/>
          </a:p>
        </p:txBody>
      </p:sp>
    </p:spTree>
    <p:extLst>
      <p:ext uri="{BB962C8B-B14F-4D97-AF65-F5344CB8AC3E}">
        <p14:creationId xmlns:p14="http://schemas.microsoft.com/office/powerpoint/2010/main" val="13760859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822BAB-4348-45E6-8583-CA48A3C2361A}" type="datetime1">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F608E-E24D-406E-8E22-B1B92CA482AD}" type="slidenum">
              <a:rPr lang="en-US" smtClean="0"/>
              <a:pPr/>
              <a:t>‹#›</a:t>
            </a:fld>
            <a:endParaRPr lang="en-US"/>
          </a:p>
        </p:txBody>
      </p:sp>
    </p:spTree>
    <p:extLst>
      <p:ext uri="{BB962C8B-B14F-4D97-AF65-F5344CB8AC3E}">
        <p14:creationId xmlns:p14="http://schemas.microsoft.com/office/powerpoint/2010/main" val="232469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56DD8-EB62-401F-A99E-C3C2545CA81E}" type="datetime1">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F608E-E24D-406E-8E22-B1B92CA482AD}" type="slidenum">
              <a:rPr lang="en-US" smtClean="0"/>
              <a:pPr/>
              <a:t>‹#›</a:t>
            </a:fld>
            <a:endParaRPr lang="en-US"/>
          </a:p>
        </p:txBody>
      </p:sp>
    </p:spTree>
    <p:extLst>
      <p:ext uri="{BB962C8B-B14F-4D97-AF65-F5344CB8AC3E}">
        <p14:creationId xmlns:p14="http://schemas.microsoft.com/office/powerpoint/2010/main" val="295683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F1F51-F903-44F8-859A-856E54AF6A6D}" type="datetime1">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F608E-E24D-406E-8E22-B1B92CA482AD}" type="slidenum">
              <a:rPr lang="en-US" smtClean="0"/>
              <a:pPr/>
              <a:t>‹#›</a:t>
            </a:fld>
            <a:endParaRPr lang="en-US"/>
          </a:p>
        </p:txBody>
      </p:sp>
    </p:spTree>
    <p:extLst>
      <p:ext uri="{BB962C8B-B14F-4D97-AF65-F5344CB8AC3E}">
        <p14:creationId xmlns:p14="http://schemas.microsoft.com/office/powerpoint/2010/main" val="2214312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914400" y="1981200"/>
            <a:ext cx="5080000" cy="4114800"/>
          </a:xfrm>
        </p:spPr>
        <p:txBody>
          <a:bodyPr/>
          <a:lstStyle/>
          <a:p>
            <a:endParaRPr lang="fa-IR"/>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3512B9E9-900F-4E7F-A067-57D51261DDAB}" type="datetime1">
              <a:rPr lang="en-US" smtClean="0"/>
              <a:pPr/>
              <a:t>6/29/2014</a:t>
            </a:fld>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B357163-ED82-4CA5-9F3F-427A1835524B}"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76703-BEE3-4C3B-9E1E-41F1334B7F5F}" type="datetime1">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F608E-E24D-406E-8E22-B1B92CA482AD}" type="slidenum">
              <a:rPr lang="en-US" smtClean="0"/>
              <a:pPr/>
              <a:t>‹#›</a:t>
            </a:fld>
            <a:endParaRPr lang="en-US"/>
          </a:p>
        </p:txBody>
      </p:sp>
    </p:spTree>
    <p:extLst>
      <p:ext uri="{BB962C8B-B14F-4D97-AF65-F5344CB8AC3E}">
        <p14:creationId xmlns:p14="http://schemas.microsoft.com/office/powerpoint/2010/main" val="401562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0E56F-C501-41CD-BE55-CE54821F4538}" type="datetime1">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F608E-E24D-406E-8E22-B1B92CA482AD}" type="slidenum">
              <a:rPr lang="en-US" smtClean="0"/>
              <a:pPr/>
              <a:t>‹#›</a:t>
            </a:fld>
            <a:endParaRPr lang="en-US"/>
          </a:p>
        </p:txBody>
      </p:sp>
    </p:spTree>
    <p:extLst>
      <p:ext uri="{BB962C8B-B14F-4D97-AF65-F5344CB8AC3E}">
        <p14:creationId xmlns:p14="http://schemas.microsoft.com/office/powerpoint/2010/main" val="413657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5C3D85-10B8-4A21-98F1-3EC6E6A662D2}" type="datetime1">
              <a:rPr lang="en-US" smtClean="0"/>
              <a:pPr/>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F608E-E24D-406E-8E22-B1B92CA482AD}" type="slidenum">
              <a:rPr lang="en-US" smtClean="0"/>
              <a:pPr/>
              <a:t>‹#›</a:t>
            </a:fld>
            <a:endParaRPr lang="en-US"/>
          </a:p>
        </p:txBody>
      </p:sp>
    </p:spTree>
    <p:extLst>
      <p:ext uri="{BB962C8B-B14F-4D97-AF65-F5344CB8AC3E}">
        <p14:creationId xmlns:p14="http://schemas.microsoft.com/office/powerpoint/2010/main" val="312529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F9C5EF-534E-44A0-A1E0-4A78A94DC7DC}" type="datetime1">
              <a:rPr lang="en-US" smtClean="0"/>
              <a:pPr/>
              <a:t>6/29/2014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EF608E-E24D-406E-8E22-B1B92CA482AD}" type="slidenum">
              <a:rPr lang="en-US" smtClean="0"/>
              <a:pPr/>
              <a:t>‹#›</a:t>
            </a:fld>
            <a:endParaRPr lang="en-US"/>
          </a:p>
        </p:txBody>
      </p:sp>
    </p:spTree>
    <p:extLst>
      <p:ext uri="{BB962C8B-B14F-4D97-AF65-F5344CB8AC3E}">
        <p14:creationId xmlns:p14="http://schemas.microsoft.com/office/powerpoint/2010/main" val="287508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BC863A-BBAE-4366-BD73-8C56CC24D6A1}" type="datetime1">
              <a:rPr lang="en-US" smtClean="0"/>
              <a:pPr/>
              <a:t>6/29/2014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EF608E-E24D-406E-8E22-B1B92CA482AD}" type="slidenum">
              <a:rPr lang="en-US" smtClean="0"/>
              <a:pPr/>
              <a:t>‹#›</a:t>
            </a:fld>
            <a:endParaRPr lang="en-US"/>
          </a:p>
        </p:txBody>
      </p:sp>
    </p:spTree>
    <p:extLst>
      <p:ext uri="{BB962C8B-B14F-4D97-AF65-F5344CB8AC3E}">
        <p14:creationId xmlns:p14="http://schemas.microsoft.com/office/powerpoint/2010/main" val="182058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D7F23-46D1-4840-BCAD-493562A82768}" type="datetime1">
              <a:rPr lang="en-US" smtClean="0"/>
              <a:pPr/>
              <a:t>6/29/2014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EF608E-E24D-406E-8E22-B1B92CA482AD}" type="slidenum">
              <a:rPr lang="en-US" smtClean="0"/>
              <a:pPr/>
              <a:t>‹#›</a:t>
            </a:fld>
            <a:endParaRPr lang="en-US"/>
          </a:p>
        </p:txBody>
      </p:sp>
    </p:spTree>
    <p:extLst>
      <p:ext uri="{BB962C8B-B14F-4D97-AF65-F5344CB8AC3E}">
        <p14:creationId xmlns:p14="http://schemas.microsoft.com/office/powerpoint/2010/main" val="190991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E06CF-91CC-4526-A0E9-09E6D43A87E2}" type="datetime1">
              <a:rPr lang="en-US" smtClean="0"/>
              <a:pPr/>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F608E-E24D-406E-8E22-B1B92CA482AD}" type="slidenum">
              <a:rPr lang="en-US" smtClean="0"/>
              <a:pPr/>
              <a:t>‹#›</a:t>
            </a:fld>
            <a:endParaRPr lang="en-US"/>
          </a:p>
        </p:txBody>
      </p:sp>
    </p:spTree>
    <p:extLst>
      <p:ext uri="{BB962C8B-B14F-4D97-AF65-F5344CB8AC3E}">
        <p14:creationId xmlns:p14="http://schemas.microsoft.com/office/powerpoint/2010/main" val="33273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4059C-914F-4910-905C-A6360812C751}" type="datetime1">
              <a:rPr lang="en-US" smtClean="0"/>
              <a:pPr/>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F608E-E24D-406E-8E22-B1B92CA482AD}" type="slidenum">
              <a:rPr lang="en-US" smtClean="0"/>
              <a:pPr/>
              <a:t>‹#›</a:t>
            </a:fld>
            <a:endParaRPr lang="en-US"/>
          </a:p>
        </p:txBody>
      </p:sp>
    </p:spTree>
    <p:extLst>
      <p:ext uri="{BB962C8B-B14F-4D97-AF65-F5344CB8AC3E}">
        <p14:creationId xmlns:p14="http://schemas.microsoft.com/office/powerpoint/2010/main" val="337935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8BB91-B314-4B41-BFC6-8BE99CE9F9FB}" type="datetime1">
              <a:rPr lang="en-US" smtClean="0"/>
              <a:pPr/>
              <a:t>6/29/2014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F608E-E24D-406E-8E22-B1B92CA482AD}" type="slidenum">
              <a:rPr lang="en-US" smtClean="0"/>
              <a:pPr/>
              <a:t>‹#›</a:t>
            </a:fld>
            <a:endParaRPr lang="en-US"/>
          </a:p>
        </p:txBody>
      </p:sp>
    </p:spTree>
    <p:extLst>
      <p:ext uri="{BB962C8B-B14F-4D97-AF65-F5344CB8AC3E}">
        <p14:creationId xmlns:p14="http://schemas.microsoft.com/office/powerpoint/2010/main" val="401053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a:p>
        </p:txBody>
      </p:sp>
      <p:sp>
        <p:nvSpPr>
          <p:cNvPr id="2" name="Title 1"/>
          <p:cNvSpPr>
            <a:spLocks noGrp="1"/>
          </p:cNvSpPr>
          <p:nvPr>
            <p:ph type="title"/>
          </p:nvPr>
        </p:nvSpPr>
        <p:spPr/>
        <p:txBody>
          <a:bodyPr/>
          <a:lstStyle/>
          <a:p>
            <a:endParaRPr lang="fa-IR"/>
          </a:p>
        </p:txBody>
      </p:sp>
      <p:pic>
        <p:nvPicPr>
          <p:cNvPr id="4" name="Picture 6" descr="DSC0027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5" name="Picture 4" descr="Besmella8"/>
          <p:cNvPicPr>
            <a:picLocks noChangeAspect="1" noChangeArrowheads="1"/>
          </p:cNvPicPr>
          <p:nvPr/>
        </p:nvPicPr>
        <p:blipFill>
          <a:blip r:embed="rId3">
            <a:clrChange>
              <a:clrFrom>
                <a:srgbClr val="F8F3ED"/>
              </a:clrFrom>
              <a:clrTo>
                <a:srgbClr val="F8F3ED">
                  <a:alpha val="0"/>
                </a:srgbClr>
              </a:clrTo>
            </a:clrChange>
          </a:blip>
          <a:srcRect/>
          <a:stretch>
            <a:fillRect/>
          </a:stretch>
        </p:blipFill>
        <p:spPr bwMode="auto">
          <a:xfrm>
            <a:off x="2666976" y="0"/>
            <a:ext cx="5509683" cy="6858000"/>
          </a:xfrm>
          <a:prstGeom prst="rect">
            <a:avLst/>
          </a:prstGeom>
          <a:noFill/>
          <a:ln w="9525">
            <a:noFill/>
            <a:miter lim="800000"/>
            <a:headEnd/>
            <a:tailEnd/>
          </a:ln>
        </p:spPr>
      </p:pic>
    </p:spTree>
    <p:extLst>
      <p:ext uri="{BB962C8B-B14F-4D97-AF65-F5344CB8AC3E}">
        <p14:creationId xmlns:p14="http://schemas.microsoft.com/office/powerpoint/2010/main" val="276804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10" presetClass="exit" presetSubtype="0" fill="hold" nodeType="afterEffect">
                                  <p:stCondLst>
                                    <p:cond delay="0"/>
                                  </p:stCondLst>
                                  <p:childTnLst>
                                    <p:animEffect transition="out" filter="fade">
                                      <p:cBhvr>
                                        <p:cTn id="10" dur="5000"/>
                                        <p:tgtEl>
                                          <p:spTgt spid="5"/>
                                        </p:tgtEl>
                                      </p:cBhvr>
                                    </p:animEffect>
                                    <p:set>
                                      <p:cBhvr>
                                        <p:cTn id="11"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r>
              <a:rPr lang="fa-IR" sz="3600" b="1" dirty="0" smtClean="0">
                <a:solidFill>
                  <a:srgbClr val="FF0000"/>
                </a:solidFill>
                <a:effectLst>
                  <a:outerShdw blurRad="38100" dist="38100" dir="2700000" algn="tl">
                    <a:srgbClr val="000000">
                      <a:alpha val="43137"/>
                    </a:srgbClr>
                  </a:outerShdw>
                </a:effectLst>
                <a:cs typeface="B Nazanin" pitchFamily="2" charset="-78"/>
              </a:rPr>
              <a:t>منابع مالی برنامه پزشك خانواده و بيمه روستايي (ادامه): </a:t>
            </a:r>
            <a:endParaRPr lang="en-US" sz="36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690688"/>
            <a:ext cx="10515600" cy="4486275"/>
          </a:xfrm>
        </p:spPr>
        <p:txBody>
          <a:bodyPr>
            <a:normAutofit lnSpcReduction="10000"/>
          </a:bodyPr>
          <a:lstStyle/>
          <a:p>
            <a:pPr lvl="0" algn="just" rtl="1">
              <a:lnSpc>
                <a:spcPct val="150000"/>
              </a:lnSpc>
            </a:pPr>
            <a:r>
              <a:rPr lang="fa-IR" sz="2600" b="1" dirty="0" smtClean="0">
                <a:effectLst>
                  <a:outerShdw blurRad="38100" dist="38100" dir="2700000" algn="tl">
                    <a:srgbClr val="000000">
                      <a:alpha val="43137"/>
                    </a:srgbClr>
                  </a:outerShdw>
                </a:effectLst>
                <a:cs typeface="B Nazanin" pitchFamily="2" charset="-78"/>
              </a:rPr>
              <a:t>منابع حاصل از اخذ 30% از تعرفه دارو درمورد افراديكه دفترچه بيمه روستايي دارند</a:t>
            </a:r>
          </a:p>
          <a:p>
            <a:pPr lvl="0" algn="just" rtl="1">
              <a:lnSpc>
                <a:spcPct val="150000"/>
              </a:lnSpc>
            </a:pPr>
            <a:r>
              <a:rPr lang="fa-IR" sz="2600" b="1" dirty="0" smtClean="0">
                <a:solidFill>
                  <a:srgbClr val="0070C0"/>
                </a:solidFill>
                <a:effectLst>
                  <a:outerShdw blurRad="38100" dist="38100" dir="2700000" algn="tl">
                    <a:srgbClr val="000000">
                      <a:alpha val="43137"/>
                    </a:srgbClr>
                  </a:outerShdw>
                </a:effectLst>
                <a:cs typeface="B Nazanin" pitchFamily="2" charset="-78"/>
              </a:rPr>
              <a:t>منابع حاصل از اخذ 15% از تعرفه خدمات آزمايشگاهي درمورد افراديكه دفترچه بيمه روستايي دارند</a:t>
            </a:r>
          </a:p>
          <a:p>
            <a:pPr lvl="0" algn="just" rtl="1">
              <a:lnSpc>
                <a:spcPct val="150000"/>
              </a:lnSpc>
            </a:pPr>
            <a:r>
              <a:rPr lang="fa-IR" sz="2600" b="1" dirty="0" smtClean="0">
                <a:effectLst>
                  <a:outerShdw blurRad="38100" dist="38100" dir="2700000" algn="tl">
                    <a:srgbClr val="000000">
                      <a:alpha val="43137"/>
                    </a:srgbClr>
                  </a:outerShdw>
                </a:effectLst>
                <a:cs typeface="B Nazanin" pitchFamily="2" charset="-78"/>
              </a:rPr>
              <a:t>منابع حاصل از اخذ 15% از تعرفه خدمات راديولوژي درمورد افراديكه دفترچه بيمه روستايي دارند. </a:t>
            </a:r>
          </a:p>
          <a:p>
            <a:pPr lvl="0" algn="just" rtl="1">
              <a:lnSpc>
                <a:spcPct val="150000"/>
              </a:lnSpc>
            </a:pPr>
            <a:r>
              <a:rPr lang="fa-IR" sz="2600" b="1" dirty="0" smtClean="0">
                <a:solidFill>
                  <a:srgbClr val="0070C0"/>
                </a:solidFill>
                <a:effectLst>
                  <a:outerShdw blurRad="38100" dist="38100" dir="2700000" algn="tl">
                    <a:srgbClr val="000000">
                      <a:alpha val="43137"/>
                    </a:srgbClr>
                  </a:outerShdw>
                </a:effectLst>
                <a:cs typeface="B Nazanin" pitchFamily="2" charset="-78"/>
              </a:rPr>
              <a:t>منابع حاصل از اخذ 10% فرانشيز مصوب از تعرفه هاي خدمات تزريقات و پانسمان و ساير خدمات سرپايی که مشمول تعرفه هستند. </a:t>
            </a:r>
            <a:endParaRPr lang="en-US" sz="2600" b="1" dirty="0" smtClean="0">
              <a:solidFill>
                <a:srgbClr val="0070C0"/>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10</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r>
              <a:rPr lang="fa-IR" sz="3600" b="1" dirty="0" smtClean="0">
                <a:solidFill>
                  <a:srgbClr val="FF0000"/>
                </a:solidFill>
                <a:effectLst>
                  <a:outerShdw blurRad="38100" dist="38100" dir="2700000" algn="tl">
                    <a:srgbClr val="000000">
                      <a:alpha val="43137"/>
                    </a:srgbClr>
                  </a:outerShdw>
                </a:effectLst>
                <a:cs typeface="B Nazanin" pitchFamily="2" charset="-78"/>
              </a:rPr>
              <a:t>منابع مالی برنامه پزشك خانواده و بيمه روستايي (ادامه): </a:t>
            </a:r>
            <a:endParaRPr lang="en-US" sz="36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690688"/>
            <a:ext cx="10515600" cy="4486275"/>
          </a:xfrm>
        </p:spPr>
        <p:txBody>
          <a:bodyPr>
            <a:normAutofit fontScale="92500" lnSpcReduction="20000"/>
          </a:bodyPr>
          <a:lstStyle/>
          <a:p>
            <a:pPr algn="just" rtl="1">
              <a:lnSpc>
                <a:spcPct val="170000"/>
              </a:lnSpc>
            </a:pPr>
            <a:r>
              <a:rPr lang="fa-IR" sz="2600" b="1" dirty="0" smtClean="0">
                <a:effectLst>
                  <a:outerShdw blurRad="38100" dist="38100" dir="2700000" algn="tl">
                    <a:srgbClr val="000000">
                      <a:alpha val="43137"/>
                    </a:srgbClr>
                  </a:outerShdw>
                </a:effectLst>
                <a:cs typeface="B Nazanin" pitchFamily="2" charset="-78"/>
              </a:rPr>
              <a:t>منابع حاصل از اخذ 30% فرانشيز کل خدمات ارائه شده (پزشكي، دارويي، و پاراكلينيكي و ...) به ساير بيمه شدگان (تامين اجتماعي، نيروهاي مسلح، ساير صندوق هاي بيمه خدمات درماني  و ....) </a:t>
            </a:r>
            <a:endParaRPr lang="en-US" sz="2600" b="1" dirty="0" smtClean="0">
              <a:effectLst>
                <a:outerShdw blurRad="38100" dist="38100" dir="2700000" algn="tl">
                  <a:srgbClr val="000000">
                    <a:alpha val="43137"/>
                  </a:srgbClr>
                </a:outerShdw>
              </a:effectLst>
              <a:cs typeface="B Nazanin" pitchFamily="2" charset="-78"/>
            </a:endParaRPr>
          </a:p>
          <a:p>
            <a:pPr lvl="0" algn="just" rtl="1">
              <a:lnSpc>
                <a:spcPct val="170000"/>
              </a:lnSpc>
            </a:pPr>
            <a:r>
              <a:rPr lang="fa-IR" sz="2600" b="1" dirty="0" smtClean="0">
                <a:solidFill>
                  <a:srgbClr val="0070C0"/>
                </a:solidFill>
                <a:effectLst>
                  <a:outerShdw blurRad="38100" dist="38100" dir="2700000" algn="tl">
                    <a:srgbClr val="000000">
                      <a:alpha val="43137"/>
                    </a:srgbClr>
                  </a:outerShdw>
                </a:effectLst>
                <a:cs typeface="B Nazanin" pitchFamily="2" charset="-78"/>
              </a:rPr>
              <a:t>منابع حاصل از اخذ کل هزينه وسايل مصرفی </a:t>
            </a:r>
          </a:p>
          <a:p>
            <a:pPr lvl="0" algn="just" rtl="1">
              <a:lnSpc>
                <a:spcPct val="170000"/>
              </a:lnSpc>
            </a:pPr>
            <a:r>
              <a:rPr lang="fa-IR" sz="2600" b="1" dirty="0" smtClean="0">
                <a:effectLst>
                  <a:outerShdw blurRad="38100" dist="38100" dir="2700000" algn="tl">
                    <a:srgbClr val="000000">
                      <a:alpha val="43137"/>
                    </a:srgbClr>
                  </a:outerShdw>
                </a:effectLst>
                <a:cs typeface="B Nazanin" pitchFamily="2" charset="-78"/>
              </a:rPr>
              <a:t>منابع حاصل ازاخذ سهم ساير سازمان هاي بيمه گر (تامين اجتماعي، نيروهاي مسلح و ...) درقبال ارائه برگه ي بيمه شدگان </a:t>
            </a:r>
          </a:p>
          <a:p>
            <a:pPr lvl="0" algn="just" rtl="1">
              <a:lnSpc>
                <a:spcPct val="170000"/>
              </a:lnSpc>
            </a:pPr>
            <a:r>
              <a:rPr lang="fa-IR" sz="2600" b="1" dirty="0" smtClean="0">
                <a:solidFill>
                  <a:srgbClr val="0070C0"/>
                </a:solidFill>
                <a:effectLst>
                  <a:outerShdw blurRad="38100" dist="38100" dir="2700000" algn="tl">
                    <a:srgbClr val="000000">
                      <a:alpha val="43137"/>
                    </a:srgbClr>
                  </a:outerShdw>
                </a:effectLst>
                <a:cs typeface="B Nazanin" pitchFamily="2" charset="-78"/>
              </a:rPr>
              <a:t>منابع حاصل از 100% تعرفه ارائه خدمات درمانی دندانپزشکی (خارج از بسته خدمتی تعريف شده دفتر سلامت دهان و دندان براي گروه هدف زير 14 سال و زنان باردار) </a:t>
            </a:r>
            <a:endParaRPr lang="en-US" sz="2600" b="1" dirty="0" smtClean="0">
              <a:solidFill>
                <a:srgbClr val="0070C0"/>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11</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r>
              <a:rPr lang="fa-IR" sz="3600" b="1" dirty="0" smtClean="0">
                <a:solidFill>
                  <a:srgbClr val="FF0000"/>
                </a:solidFill>
                <a:effectLst>
                  <a:outerShdw blurRad="38100" dist="38100" dir="2700000" algn="tl">
                    <a:srgbClr val="000000">
                      <a:alpha val="43137"/>
                    </a:srgbClr>
                  </a:outerShdw>
                </a:effectLst>
                <a:cs typeface="B Nazanin" pitchFamily="2" charset="-78"/>
              </a:rPr>
              <a:t>منابع مالی برنامه پزشك خانواده و بيمه روستايي (ادامه): </a:t>
            </a:r>
            <a:endParaRPr lang="en-US" sz="36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344"/>
            <a:ext cx="10515600" cy="4618619"/>
          </a:xfrm>
        </p:spPr>
        <p:txBody>
          <a:bodyPr>
            <a:normAutofit/>
          </a:bodyPr>
          <a:lstStyle/>
          <a:p>
            <a:pPr algn="just" rtl="1">
              <a:lnSpc>
                <a:spcPct val="150000"/>
              </a:lnSpc>
            </a:pPr>
            <a:r>
              <a:rPr lang="fa-IR" sz="2600" b="1" dirty="0" smtClean="0">
                <a:solidFill>
                  <a:srgbClr val="0070C0"/>
                </a:solidFill>
                <a:effectLst>
                  <a:outerShdw blurRad="38100" dist="38100" dir="2700000" algn="tl">
                    <a:srgbClr val="000000">
                      <a:alpha val="43137"/>
                    </a:srgbClr>
                  </a:outerShdw>
                </a:effectLst>
                <a:cs typeface="B Nazanin" pitchFamily="2" charset="-78"/>
              </a:rPr>
              <a:t>منابع حاصل از 100% تعرفه ارائه خدمت به ساير افرادي كه خارج از سيستم ارجاع مراجعه مي كنند</a:t>
            </a:r>
          </a:p>
          <a:p>
            <a:pPr algn="just" rtl="1">
              <a:lnSpc>
                <a:spcPct val="150000"/>
              </a:lnSpc>
            </a:pPr>
            <a:r>
              <a:rPr lang="fa-IR" sz="2600" b="1" dirty="0" smtClean="0">
                <a:effectLst>
                  <a:outerShdw blurRad="38100" dist="38100" dir="2700000" algn="tl">
                    <a:srgbClr val="000000">
                      <a:alpha val="43137"/>
                    </a:srgbClr>
                  </a:outerShdw>
                </a:effectLst>
                <a:cs typeface="B Nazanin" pitchFamily="2" charset="-78"/>
              </a:rPr>
              <a:t>منابع حاصل از 100% تعرفه ارائه خدمت به افراد فاقد هر نوع دفترچه بيمه (اعم از بيمه روستايي يا ساير بيمه ها</a:t>
            </a:r>
          </a:p>
          <a:p>
            <a:pPr lvl="0" algn="just" rtl="1">
              <a:lnSpc>
                <a:spcPct val="150000"/>
              </a:lnSpc>
            </a:pPr>
            <a:r>
              <a:rPr lang="fa-IR" sz="2600" b="1" dirty="0" smtClean="0">
                <a:solidFill>
                  <a:srgbClr val="0070C0"/>
                </a:solidFill>
                <a:effectLst>
                  <a:outerShdw blurRad="38100" dist="38100" dir="2700000" algn="tl">
                    <a:srgbClr val="000000">
                      <a:alpha val="43137"/>
                    </a:srgbClr>
                  </a:outerShdw>
                </a:effectLst>
                <a:cs typeface="B Nazanin" pitchFamily="2" charset="-78"/>
              </a:rPr>
              <a:t>حقوق پزشکان يا ماماهای رسمی، پيمانی، طرحی يا پيام آور که از محل اعتبارات جاری دانشگاه های علوم پزشکی پرداخت می شود.</a:t>
            </a:r>
            <a:endParaRPr lang="en-US" sz="2600" b="1" dirty="0" smtClean="0">
              <a:solidFill>
                <a:srgbClr val="0070C0"/>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12</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039"/>
          </a:xfrm>
        </p:spPr>
        <p:txBody>
          <a:bodyPr>
            <a:normAutofit/>
          </a:bodyPr>
          <a:lstStyle/>
          <a:p>
            <a:pPr lvl="0" algn="r" rtl="1"/>
            <a:r>
              <a:rPr lang="fa-IR" sz="3600" b="1" dirty="0" smtClean="0">
                <a:solidFill>
                  <a:srgbClr val="FF0000"/>
                </a:solidFill>
                <a:effectLst>
                  <a:outerShdw blurRad="38100" dist="38100" dir="2700000" algn="tl">
                    <a:srgbClr val="000000">
                      <a:alpha val="43137"/>
                    </a:srgbClr>
                  </a:outerShdw>
                </a:effectLst>
                <a:cs typeface="B Nazanin" pitchFamily="2" charset="-78"/>
              </a:rPr>
              <a:t>اركان ساختاري برنامه پزشك خانواده و بيمه روستايي: </a:t>
            </a:r>
            <a:endParaRPr lang="en-US" sz="36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374755" y="1528996"/>
            <a:ext cx="11392524" cy="5036695"/>
          </a:xfrm>
        </p:spPr>
        <p:txBody>
          <a:bodyPr>
            <a:normAutofit lnSpcReduction="10000"/>
          </a:bodyPr>
          <a:lstStyle/>
          <a:p>
            <a:pPr lvl="0" algn="just" rtl="1"/>
            <a:r>
              <a:rPr lang="fa-IR" sz="2600" b="1" dirty="0" smtClean="0">
                <a:solidFill>
                  <a:srgbClr val="0070C0"/>
                </a:solidFill>
                <a:effectLst>
                  <a:outerShdw blurRad="38100" dist="38100" dir="2700000" algn="tl">
                    <a:srgbClr val="000000">
                      <a:alpha val="43137"/>
                    </a:srgbClr>
                  </a:outerShdw>
                </a:effectLst>
                <a:cs typeface="B Nazanin" pitchFamily="2" charset="-78"/>
              </a:rPr>
              <a:t>ستاد هماهنگي كشوري: </a:t>
            </a:r>
            <a:r>
              <a:rPr lang="fa-IR" sz="2600" b="1" dirty="0" smtClean="0">
                <a:effectLst>
                  <a:outerShdw blurRad="38100" dist="38100" dir="2700000" algn="tl">
                    <a:srgbClr val="000000">
                      <a:alpha val="43137"/>
                    </a:srgbClr>
                  </a:outerShdw>
                </a:effectLst>
                <a:cs typeface="B Nazanin" pitchFamily="2" charset="-78"/>
              </a:rPr>
              <a:t>براساس بند5 تفاهم نامه مشترك سال 1393 شامل مديرعامل و معاون بيمه خدمات سلامت سازمان بيمه سلامت، معاونت هاي بهداشت و درمان، رييس مركز مديريت شبكه، و حسب مورد معاون آموزشي وزارت بهداشت درمان و آموزش پزشكي، معاون بودجه معاونت برنامه ريزي و نظارت راهبردي رياست جمهوري است. وظيفه اين ستاد، نظارت بر اجراي صحيح برنامه، بررسي هزينه و برآورد بودجه سالانه و حل اختلاف مي باشد. رياست ستاد با معاون بهداشت وزارت بهداشت، درمان و آموزش پزشكي و </a:t>
            </a:r>
            <a:r>
              <a:rPr lang="fa-IR" sz="2600" b="1" dirty="0" smtClean="0">
                <a:solidFill>
                  <a:srgbClr val="0070C0"/>
                </a:solidFill>
                <a:effectLst>
                  <a:outerShdw blurRad="38100" dist="38100" dir="2700000" algn="tl">
                    <a:srgbClr val="000000">
                      <a:alpha val="43137"/>
                    </a:srgbClr>
                  </a:outerShdw>
                </a:effectLst>
                <a:cs typeface="B Nazanin" pitchFamily="2" charset="-78"/>
              </a:rPr>
              <a:t>دبيري آن با مديرعامل سازمان بيمه سلامت خواهد بود. محل دبيرخانه اين ستاد، سازمان بيمه سلامت است.</a:t>
            </a:r>
          </a:p>
          <a:p>
            <a:pPr algn="just" rtl="1"/>
            <a:r>
              <a:rPr lang="fa-IR" sz="2600" b="1" dirty="0" smtClean="0">
                <a:solidFill>
                  <a:srgbClr val="0070C0"/>
                </a:solidFill>
                <a:effectLst>
                  <a:outerShdw blurRad="38100" dist="38100" dir="2700000" algn="tl">
                    <a:srgbClr val="000000">
                      <a:alpha val="43137"/>
                    </a:srgbClr>
                  </a:outerShdw>
                </a:effectLst>
                <a:cs typeface="B Nazanin" pitchFamily="2" charset="-78"/>
              </a:rPr>
              <a:t>ستاد هماهنگي دانشگاهي</a:t>
            </a:r>
            <a:r>
              <a:rPr lang="en-US" sz="2600" b="1" dirty="0" smtClean="0">
                <a:effectLst>
                  <a:outerShdw blurRad="38100" dist="38100" dir="2700000" algn="tl">
                    <a:srgbClr val="000000">
                      <a:alpha val="43137"/>
                    </a:srgbClr>
                  </a:outerShdw>
                </a:effectLst>
                <a:cs typeface="B Nazanin" pitchFamily="2" charset="-78"/>
              </a:rPr>
              <a:t> </a:t>
            </a:r>
            <a:r>
              <a:rPr lang="fa-IR" sz="2600" b="1" dirty="0" smtClean="0">
                <a:effectLst>
                  <a:outerShdw blurRad="38100" dist="38100" dir="2700000" algn="tl">
                    <a:srgbClr val="000000">
                      <a:alpha val="43137"/>
                    </a:srgbClr>
                  </a:outerShdw>
                </a:effectLst>
                <a:cs typeface="B Nazanin" pitchFamily="2" charset="-78"/>
              </a:rPr>
              <a:t>رييس دانشگاه علوم پزشكي؛ مديركل بيمه سلامت استان؛معاونين بهداشت و درمان و حسب مورد معاون آموزشي دانشگاه علوم پزشكي؛ رييس گروه گسترش شبكه دانشگاه علوم</a:t>
            </a:r>
            <a:r>
              <a:rPr lang="en-US" sz="2600" b="1" dirty="0" smtClean="0">
                <a:effectLst>
                  <a:outerShdw blurRad="38100" dist="38100" dir="2700000" algn="tl">
                    <a:srgbClr val="000000">
                      <a:alpha val="43137"/>
                    </a:srgbClr>
                  </a:outerShdw>
                </a:effectLst>
                <a:cs typeface="B Nazanin" pitchFamily="2" charset="-78"/>
              </a:rPr>
              <a:t> </a:t>
            </a:r>
            <a:r>
              <a:rPr lang="fa-IR" sz="2600" b="1" dirty="0" smtClean="0">
                <a:effectLst>
                  <a:outerShdw blurRad="38100" dist="38100" dir="2700000" algn="tl">
                    <a:srgbClr val="000000">
                      <a:alpha val="43137"/>
                    </a:srgbClr>
                  </a:outerShdw>
                </a:effectLst>
                <a:cs typeface="B Nazanin" pitchFamily="2" charset="-78"/>
              </a:rPr>
              <a:t>پزشكي؛ يكي از معاونين اداره كل بيمه؛ رييس اداره نظارت يا اسناد پزشكي و مسوول امور روستاييان بيمه سلامت و مديركل</a:t>
            </a:r>
            <a:r>
              <a:rPr lang="en-US" sz="2600" b="1" dirty="0" smtClean="0">
                <a:effectLst>
                  <a:outerShdw blurRad="38100" dist="38100" dir="2700000" algn="tl">
                    <a:srgbClr val="000000">
                      <a:alpha val="43137"/>
                    </a:srgbClr>
                  </a:outerShdw>
                </a:effectLst>
                <a:cs typeface="B Nazanin" pitchFamily="2" charset="-78"/>
              </a:rPr>
              <a:t> </a:t>
            </a:r>
            <a:r>
              <a:rPr lang="fa-IR" sz="2600" b="1" dirty="0" smtClean="0">
                <a:effectLst>
                  <a:outerShdw blurRad="38100" dist="38100" dir="2700000" algn="tl">
                    <a:srgbClr val="000000">
                      <a:alpha val="43137"/>
                    </a:srgbClr>
                  </a:outerShdw>
                </a:effectLst>
                <a:cs typeface="B Nazanin" pitchFamily="2" charset="-78"/>
              </a:rPr>
              <a:t>امور اجتماعي استانداري در مراكز استانها و فرماندار در دانشگاه هاي مستقر در شهرستان هايي كه مركز استان نيستند. درتمامي دانشگاه ها/ دانشكده ها، </a:t>
            </a:r>
            <a:r>
              <a:rPr lang="fa-IR" sz="2600" b="1" dirty="0" smtClean="0">
                <a:solidFill>
                  <a:srgbClr val="0070C0"/>
                </a:solidFill>
                <a:effectLst>
                  <a:outerShdw blurRad="38100" dist="38100" dir="2700000" algn="tl">
                    <a:srgbClr val="000000">
                      <a:alpha val="43137"/>
                    </a:srgbClr>
                  </a:outerShdw>
                </a:effectLst>
                <a:cs typeface="B Nazanin" pitchFamily="2" charset="-78"/>
              </a:rPr>
              <a:t>رياست دبيرخانه به عهده رييس محترم دانشگاه علوم پزشكي است و دبيري به عهده مديركل</a:t>
            </a:r>
            <a:r>
              <a:rPr lang="en-US" sz="2600" b="1" dirty="0" smtClean="0">
                <a:solidFill>
                  <a:srgbClr val="0070C0"/>
                </a:solidFill>
                <a:effectLst>
                  <a:outerShdw blurRad="38100" dist="38100" dir="2700000" algn="tl">
                    <a:srgbClr val="000000">
                      <a:alpha val="43137"/>
                    </a:srgbClr>
                  </a:outerShdw>
                </a:effectLst>
                <a:cs typeface="B Nazanin" pitchFamily="2" charset="-78"/>
              </a:rPr>
              <a:t> </a:t>
            </a:r>
            <a:r>
              <a:rPr lang="fa-IR" sz="2600" b="1" dirty="0" smtClean="0">
                <a:solidFill>
                  <a:srgbClr val="0070C0"/>
                </a:solidFill>
                <a:effectLst>
                  <a:outerShdw blurRad="38100" dist="38100" dir="2700000" algn="tl">
                    <a:srgbClr val="000000">
                      <a:alpha val="43137"/>
                    </a:srgbClr>
                  </a:outerShdw>
                </a:effectLst>
                <a:cs typeface="B Nazanin" pitchFamily="2" charset="-78"/>
              </a:rPr>
              <a:t>محترم بيمه سلامت استان است.</a:t>
            </a:r>
          </a:p>
        </p:txBody>
      </p:sp>
      <p:sp>
        <p:nvSpPr>
          <p:cNvPr id="4" name="Slide Number Placeholder 3"/>
          <p:cNvSpPr>
            <a:spLocks noGrp="1"/>
          </p:cNvSpPr>
          <p:nvPr>
            <p:ph type="sldNum" sz="quarter" idx="12"/>
          </p:nvPr>
        </p:nvSpPr>
        <p:spPr/>
        <p:txBody>
          <a:bodyPr/>
          <a:lstStyle/>
          <a:p>
            <a:fld id="{D1EF608E-E24D-406E-8E22-B1B92CA482AD}" type="slidenum">
              <a:rPr lang="en-US" smtClean="0"/>
              <a:pPr/>
              <a:t>13</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018"/>
          </a:xfrm>
        </p:spPr>
        <p:txBody>
          <a:bodyPr/>
          <a:lstStyle/>
          <a:p>
            <a:r>
              <a:rPr lang="fa-IR" b="1" dirty="0" smtClean="0">
                <a:solidFill>
                  <a:srgbClr val="FF0000"/>
                </a:solidFill>
                <a:effectLst>
                  <a:outerShdw blurRad="38100" dist="38100" dir="2700000" algn="tl">
                    <a:srgbClr val="000000">
                      <a:alpha val="43137"/>
                    </a:srgbClr>
                  </a:outerShdw>
                </a:effectLst>
                <a:cs typeface="B Nazanin" pitchFamily="2" charset="-78"/>
              </a:rPr>
              <a:t>اركان ساختاري برنامه پزشك خانواده و بيمه روستايي: </a:t>
            </a:r>
            <a:endParaRPr lang="en-US" dirty="0"/>
          </a:p>
        </p:txBody>
      </p:sp>
      <p:sp>
        <p:nvSpPr>
          <p:cNvPr id="3" name="Content Placeholder 2"/>
          <p:cNvSpPr>
            <a:spLocks noGrp="1"/>
          </p:cNvSpPr>
          <p:nvPr>
            <p:ph idx="1"/>
          </p:nvPr>
        </p:nvSpPr>
        <p:spPr>
          <a:xfrm>
            <a:off x="344773" y="1933731"/>
            <a:ext cx="11617377" cy="4243232"/>
          </a:xfrm>
        </p:spPr>
        <p:txBody>
          <a:bodyPr/>
          <a:lstStyle/>
          <a:p>
            <a:pPr algn="just" rtl="1"/>
            <a:r>
              <a:rPr lang="fa-IR" b="1" dirty="0" smtClean="0">
                <a:solidFill>
                  <a:schemeClr val="accent1"/>
                </a:solidFill>
                <a:effectLst>
                  <a:outerShdw blurRad="38100" dist="38100" dir="2700000" algn="tl">
                    <a:srgbClr val="000000">
                      <a:alpha val="43137"/>
                    </a:srgbClr>
                  </a:outerShdw>
                </a:effectLst>
                <a:cs typeface="B Nazanin" pitchFamily="2" charset="-78"/>
              </a:rPr>
              <a:t>ستاد هماهنگي شهرستاني</a:t>
            </a:r>
            <a:r>
              <a:rPr lang="en-US" b="1" dirty="0" smtClean="0">
                <a:effectLst>
                  <a:outerShdw blurRad="38100" dist="38100" dir="2700000" algn="tl">
                    <a:srgbClr val="000000">
                      <a:alpha val="43137"/>
                    </a:srgbClr>
                  </a:outerShdw>
                </a:effectLst>
                <a:cs typeface="B Nazanin" pitchFamily="2" charset="-78"/>
              </a:rPr>
              <a:t>:</a:t>
            </a:r>
            <a:r>
              <a:rPr lang="fa-IR" b="1" dirty="0" smtClean="0">
                <a:effectLst>
                  <a:outerShdw blurRad="38100" dist="38100" dir="2700000" algn="tl">
                    <a:srgbClr val="000000">
                      <a:alpha val="43137"/>
                    </a:srgbClr>
                  </a:outerShdw>
                </a:effectLst>
                <a:cs typeface="B Nazanin" pitchFamily="2" charset="-78"/>
              </a:rPr>
              <a:t>مدير شبكه بهداشت و درمان؛ رييس مركز بهداشت شهرستان؛ مسوول واحدگسترش شبكه شهرستان؛ معاون فني مركز بهداشت شهرستان و معاون درمان شبكه شهرستان يا يكي از روساي بيمارستان يا بيمارستان هاي موجود در شهرستان، معاون بيمه سلامت اداره كل بيمه سلامت استان، رييس اداره نظارت بيمه استان،رييس اداره بيمه خدمات درماني شهرستان.</a:t>
            </a:r>
            <a:endParaRPr lang="en-US" b="1" dirty="0" smtClean="0">
              <a:effectLst>
                <a:outerShdw blurRad="38100" dist="38100" dir="2700000" algn="tl">
                  <a:srgbClr val="000000">
                    <a:alpha val="43137"/>
                  </a:srgbClr>
                </a:outerShdw>
              </a:effectLst>
              <a:cs typeface="B Nazanin" pitchFamily="2" charset="-78"/>
            </a:endParaRPr>
          </a:p>
          <a:p>
            <a:pPr algn="r" rtl="1"/>
            <a:endParaRPr lang="en-US" b="1" dirty="0" smtClean="0">
              <a:solidFill>
                <a:schemeClr val="accent1"/>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fontScale="92500"/>
          </a:bodyPr>
          <a:lstStyle/>
          <a:p>
            <a:pPr lvl="0" algn="just" rtl="1">
              <a:lnSpc>
                <a:spcPct val="150000"/>
              </a:lnSpc>
            </a:pPr>
            <a:r>
              <a:rPr lang="fa-IR" sz="2600" b="1" dirty="0" smtClean="0">
                <a:effectLst>
                  <a:outerShdw blurRad="38100" dist="38100" dir="2700000" algn="tl">
                    <a:srgbClr val="000000">
                      <a:alpha val="43137"/>
                    </a:srgbClr>
                  </a:outerShdw>
                </a:effectLst>
                <a:cs typeface="B Nazanin" pitchFamily="2" charset="-78"/>
              </a:rPr>
              <a:t>ميانگين سرانه سالانه خدمات سطح اول بازاي کل جمعيت داراي دفترچه بيمه روستايي ساکنين روستاها، عشايري ساکن در مناطق روستايي و ساکنین شهرهای زیر 20000 نفر (غير از بيمه شدگان ساير سازمانهاي بيمه گر) </a:t>
            </a:r>
            <a:r>
              <a:rPr lang="fa-IR" sz="2600" b="1" dirty="0" smtClean="0">
                <a:solidFill>
                  <a:srgbClr val="C00000"/>
                </a:solidFill>
                <a:effectLst>
                  <a:outerShdw blurRad="38100" dist="38100" dir="2700000" algn="tl">
                    <a:srgbClr val="000000">
                      <a:alpha val="43137"/>
                    </a:srgbClr>
                  </a:outerShdw>
                </a:effectLst>
                <a:cs typeface="B Nazanin" pitchFamily="2" charset="-78"/>
              </a:rPr>
              <a:t>مبلغ 965200 ريال </a:t>
            </a:r>
            <a:r>
              <a:rPr lang="fa-IR" sz="2600" b="1" dirty="0" smtClean="0">
                <a:effectLst>
                  <a:outerShdw blurRad="38100" dist="38100" dir="2700000" algn="tl">
                    <a:srgbClr val="000000">
                      <a:alpha val="43137"/>
                    </a:srgbClr>
                  </a:outerShdw>
                </a:effectLst>
                <a:cs typeface="B Nazanin" pitchFamily="2" charset="-78"/>
              </a:rPr>
              <a:t>تعيين مي‌گردد</a:t>
            </a:r>
          </a:p>
          <a:p>
            <a:pPr lvl="0" algn="just" rtl="1">
              <a:lnSpc>
                <a:spcPct val="150000"/>
              </a:lnSpc>
            </a:pPr>
            <a:endParaRPr lang="fa-IR" sz="2600" b="1" dirty="0" smtClean="0">
              <a:effectLst>
                <a:outerShdw blurRad="38100" dist="38100" dir="2700000" algn="tl">
                  <a:srgbClr val="000000">
                    <a:alpha val="43137"/>
                  </a:srgbClr>
                </a:outerShdw>
              </a:effectLst>
              <a:cs typeface="B Nazanin" pitchFamily="2" charset="-78"/>
            </a:endParaRPr>
          </a:p>
          <a:p>
            <a:pPr lvl="0" algn="just" rtl="1">
              <a:lnSpc>
                <a:spcPct val="150000"/>
              </a:lnSpc>
            </a:pPr>
            <a:r>
              <a:rPr lang="fa-IR" sz="2600" b="1" dirty="0" smtClean="0">
                <a:solidFill>
                  <a:srgbClr val="0070C0"/>
                </a:solidFill>
                <a:effectLst>
                  <a:outerShdw blurRad="38100" dist="38100" dir="2700000" algn="tl">
                    <a:srgbClr val="000000">
                      <a:alpha val="43137"/>
                    </a:srgbClr>
                  </a:outerShdw>
                </a:effectLst>
                <a:cs typeface="B Nazanin" pitchFamily="2" charset="-78"/>
              </a:rPr>
              <a:t>کل اعتبار سال 1393 این برنامه </a:t>
            </a:r>
            <a:r>
              <a:rPr lang="fa-IR" sz="2600" b="1" dirty="0" smtClean="0">
                <a:solidFill>
                  <a:srgbClr val="C00000"/>
                </a:solidFill>
                <a:effectLst>
                  <a:outerShdw blurRad="38100" dist="38100" dir="2700000" algn="tl">
                    <a:srgbClr val="000000">
                      <a:alpha val="43137"/>
                    </a:srgbClr>
                  </a:outerShdw>
                </a:effectLst>
                <a:cs typeface="B Nazanin" pitchFamily="2" charset="-78"/>
              </a:rPr>
              <a:t>مبلغ 22200 میلیارد ریال </a:t>
            </a:r>
            <a:r>
              <a:rPr lang="fa-IR" sz="2600" b="1" dirty="0" smtClean="0">
                <a:solidFill>
                  <a:srgbClr val="0070C0"/>
                </a:solidFill>
                <a:effectLst>
                  <a:outerShdw blurRad="38100" dist="38100" dir="2700000" algn="tl">
                    <a:srgbClr val="000000">
                      <a:alpha val="43137"/>
                    </a:srgbClr>
                  </a:outerShdw>
                </a:effectLst>
                <a:cs typeface="B Nazanin" pitchFamily="2" charset="-78"/>
              </a:rPr>
              <a:t>است که به نسبت مساوی از محل صندوق بیمه ردیف اعتبارات روستاییان و شهرهای زیر 20000 نفر (مبلغ 11100 ميليارد ريال) و از محل اعتبارات یک درصد ارزش افزوده (مبلغ 11100 ميليارد ريال) برای ارائه خدمت براي حدود 23 میلیون نفر جمعیت روستایی، عشایری و ساکنین شهرهای زیر 20000 نفر، تامین می شود.</a:t>
            </a:r>
            <a:endParaRPr lang="en-US" sz="2600" b="1" dirty="0" smtClean="0">
              <a:solidFill>
                <a:srgbClr val="0070C0"/>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15</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a:bodyPr>
          <a:lstStyle/>
          <a:p>
            <a:pPr lvl="0" algn="just" rtl="1">
              <a:lnSpc>
                <a:spcPct val="150000"/>
              </a:lnSpc>
            </a:pPr>
            <a:r>
              <a:rPr lang="fa-IR" sz="2400" b="1" dirty="0" smtClean="0">
                <a:solidFill>
                  <a:srgbClr val="0070C0"/>
                </a:solidFill>
                <a:effectLst>
                  <a:outerShdw blurRad="38100" dist="38100" dir="2700000" algn="tl">
                    <a:srgbClr val="000000">
                      <a:alpha val="43137"/>
                    </a:srgbClr>
                  </a:outerShdw>
                </a:effectLst>
                <a:cs typeface="B Nazanin" pitchFamily="2" charset="-78"/>
              </a:rPr>
              <a:t>سهم توزیع سرانه در بسته خدمتی سطح اول براساس بند 4 تفاهم نامه مشترک عبارتست از:</a:t>
            </a:r>
          </a:p>
          <a:p>
            <a:pPr lvl="0" algn="just" rtl="1">
              <a:lnSpc>
                <a:spcPct val="150000"/>
              </a:lnSpc>
              <a:buNone/>
            </a:pPr>
            <a:r>
              <a:rPr lang="fa-IR" sz="2400" b="1" dirty="0" smtClean="0">
                <a:solidFill>
                  <a:srgbClr val="0070C0"/>
                </a:solidFill>
                <a:effectLst>
                  <a:outerShdw blurRad="38100" dist="38100" dir="2700000" algn="tl">
                    <a:srgbClr val="000000">
                      <a:alpha val="43137"/>
                    </a:srgbClr>
                  </a:outerShdw>
                </a:effectLst>
                <a:cs typeface="B Nazanin" pitchFamily="2" charset="-78"/>
              </a:rPr>
              <a:t>الف- خدماتي كه متاثراز ضرايب محروميت منطقه (ميانگين ضرايب دانشگاه، شهرستان و منطقه) هستند شامل:</a:t>
            </a:r>
          </a:p>
          <a:p>
            <a:pPr lvl="0" algn="just" rtl="1">
              <a:lnSpc>
                <a:spcPct val="150000"/>
              </a:lnSpc>
              <a:buNone/>
            </a:pPr>
            <a:r>
              <a:rPr lang="fa-IR" sz="2400" b="1" dirty="0" smtClean="0">
                <a:solidFill>
                  <a:srgbClr val="0070C0"/>
                </a:solidFill>
                <a:effectLst>
                  <a:outerShdw blurRad="38100" dist="38100" dir="2700000" algn="tl">
                    <a:srgbClr val="000000">
                      <a:alpha val="43137"/>
                    </a:srgbClr>
                  </a:outerShdw>
                </a:effectLst>
                <a:cs typeface="B Nazanin" pitchFamily="2" charset="-78"/>
              </a:rPr>
              <a:t> </a:t>
            </a:r>
            <a:r>
              <a:rPr lang="fa-IR" sz="2400" b="1" dirty="0" smtClean="0">
                <a:effectLst>
                  <a:outerShdw blurRad="38100" dist="38100" dir="2700000" algn="tl">
                    <a:srgbClr val="000000">
                      <a:alpha val="43137"/>
                    </a:srgbClr>
                  </a:outerShdw>
                </a:effectLst>
                <a:cs typeface="B Nazanin" pitchFamily="2" charset="-78"/>
              </a:rPr>
              <a:t>35% خدمات پزشک</a:t>
            </a:r>
          </a:p>
          <a:p>
            <a:pPr lvl="0" algn="just" rtl="1">
              <a:lnSpc>
                <a:spcPct val="150000"/>
              </a:lnSpc>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6% خدمات ماما که اين دو خدمت متاثراز ضریب محرومیت شهرستان است</a:t>
            </a:r>
          </a:p>
        </p:txBody>
      </p:sp>
      <p:sp>
        <p:nvSpPr>
          <p:cNvPr id="4" name="Slide Number Placeholder 3"/>
          <p:cNvSpPr>
            <a:spLocks noGrp="1"/>
          </p:cNvSpPr>
          <p:nvPr>
            <p:ph type="sldNum" sz="quarter" idx="12"/>
          </p:nvPr>
        </p:nvSpPr>
        <p:spPr/>
        <p:txBody>
          <a:bodyPr/>
          <a:lstStyle/>
          <a:p>
            <a:fld id="{D1EF608E-E24D-406E-8E22-B1B92CA482AD}" type="slidenum">
              <a:rPr lang="en-US" smtClean="0"/>
              <a:pPr/>
              <a:t>16</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fontScale="92500" lnSpcReduction="20000"/>
          </a:bodyPr>
          <a:lstStyle/>
          <a:p>
            <a:pPr lvl="0" algn="just" rtl="1">
              <a:buNone/>
            </a:pPr>
            <a:r>
              <a:rPr lang="fa-IR" sz="2400" b="1" dirty="0" smtClean="0">
                <a:solidFill>
                  <a:srgbClr val="0070C0"/>
                </a:solidFill>
                <a:effectLst>
                  <a:outerShdw blurRad="38100" dist="38100" dir="2700000" algn="tl">
                    <a:srgbClr val="000000">
                      <a:alpha val="43137"/>
                    </a:srgbClr>
                  </a:outerShdw>
                </a:effectLst>
                <a:cs typeface="B Nazanin" pitchFamily="2" charset="-78"/>
              </a:rPr>
              <a:t>ب- مواردي که از سرانه سهم دارند ولی از ضریب محرومیت تاثیر نمی پذیرند شامل:</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4% خدمات سلامت دهان و دندان؛</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24% خدمات دارویی؛</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8% خدمات پاراکلینیک (5% آزمایشگاه و 3% رادیولوژی)؛</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4% تامین مکمل های دارویی؛ </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5% برای آماده سازی و بهبود استاندارد مراکز بهداشتی درمانی مجری برنامه؛</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1% هزینه های تامین خودروی سالم برای مراکز مجری؛</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3% کمک به تامین امکانات محل زیست پزشک؛</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1% تامین واکسن پنتاوالان؛ </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2% برای راه اندازی سامانه الکترونیک سلامت؛</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4% تامین هزینه های مدیریت و نظارت و جبران هزینه های اجرای برنامه وزارت بهداشت، درمان و آموزش پزشکی و</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3% تامین هزینه های مدیریت و نظارت و جبران هزینه های اجرای برنامه دراختیار سازمان بیمه سلامت ایران.</a:t>
            </a: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17</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a:bodyPr>
          <a:lstStyle/>
          <a:p>
            <a:pPr algn="just" rtl="1">
              <a:lnSpc>
                <a:spcPct val="150000"/>
              </a:lnSpc>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براساس تبصره 4 و تبصره 11 از بند 4 تفاهم نامه، استفاده از اعتبارات این برنامه تحت هر عنوان غیراز موارد تعیین شده در تفاهم نامه، توسط دانشگاه/ دانشکده علوم پزشکی و ادارات کل بیمه استان </a:t>
            </a:r>
            <a:r>
              <a:rPr lang="fa-IR" sz="2400" b="1" dirty="0" smtClean="0">
                <a:solidFill>
                  <a:srgbClr val="C00000"/>
                </a:solidFill>
                <a:effectLst>
                  <a:outerShdw blurRad="38100" dist="38100" dir="2700000" algn="tl">
                    <a:srgbClr val="000000">
                      <a:alpha val="43137"/>
                    </a:srgbClr>
                  </a:outerShdw>
                </a:effectLst>
                <a:cs typeface="B Nazanin" pitchFamily="2" charset="-78"/>
              </a:rPr>
              <a:t>ممنوع </a:t>
            </a:r>
            <a:r>
              <a:rPr lang="fa-IR" sz="2400" b="1" dirty="0" smtClean="0">
                <a:effectLst>
                  <a:outerShdw blurRad="38100" dist="38100" dir="2700000" algn="tl">
                    <a:srgbClr val="000000">
                      <a:alpha val="43137"/>
                    </a:srgbClr>
                  </a:outerShdw>
                </a:effectLst>
                <a:cs typeface="B Nazanin" pitchFamily="2" charset="-78"/>
              </a:rPr>
              <a:t>است. </a:t>
            </a:r>
          </a:p>
          <a:p>
            <a:pPr algn="just" rtl="1">
              <a:lnSpc>
                <a:spcPct val="150000"/>
              </a:lnSpc>
              <a:buFont typeface="Wingdings" pitchFamily="2" charset="2"/>
              <a:buChar char="v"/>
            </a:pPr>
            <a:r>
              <a:rPr lang="fa-IR" sz="2400" b="1" dirty="0" smtClean="0">
                <a:solidFill>
                  <a:srgbClr val="0070C0"/>
                </a:solidFill>
                <a:effectLst>
                  <a:outerShdw blurRad="38100" dist="38100" dir="2700000" algn="tl">
                    <a:srgbClr val="000000">
                      <a:alpha val="43137"/>
                    </a:srgbClr>
                  </a:outerShdw>
                </a:effectLst>
                <a:cs typeface="B Nazanin" pitchFamily="2" charset="-78"/>
              </a:rPr>
              <a:t>معاون بهداشتی و رییس مرکز بهداشت استان، مسووليت مدیریت و نظارت کامل بر تخصیص و هزینه کرد تمامي اعتبارات و منابع تعریف شده دراین تفاهم نامه را به عهده دارد.</a:t>
            </a:r>
          </a:p>
          <a:p>
            <a:pPr algn="just" rtl="1">
              <a:lnSpc>
                <a:spcPct val="150000"/>
              </a:lnSpc>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مدیرمالی دانشگاه/ دانشکده علوم پزشکی موظف است ریز هزینه ها را </a:t>
            </a:r>
            <a:r>
              <a:rPr lang="fa-IR" sz="2400" b="1" dirty="0" smtClean="0">
                <a:solidFill>
                  <a:srgbClr val="C00000"/>
                </a:solidFill>
                <a:effectLst>
                  <a:outerShdw blurRad="38100" dist="38100" dir="2700000" algn="tl">
                    <a:srgbClr val="000000">
                      <a:alpha val="43137"/>
                    </a:srgbClr>
                  </a:outerShdw>
                </a:effectLst>
                <a:cs typeface="B Nazanin" pitchFamily="2" charset="-78"/>
              </a:rPr>
              <a:t>هر 3 ماه یکبار </a:t>
            </a:r>
            <a:r>
              <a:rPr lang="fa-IR" sz="2400" b="1" dirty="0" smtClean="0">
                <a:effectLst>
                  <a:outerShdw blurRad="38100" dist="38100" dir="2700000" algn="tl">
                    <a:srgbClr val="000000">
                      <a:alpha val="43137"/>
                    </a:srgbClr>
                  </a:outerShdw>
                </a:effectLst>
                <a:cs typeface="B Nazanin" pitchFamily="2" charset="-78"/>
              </a:rPr>
              <a:t>به اداره کل بیمه سلامت استان اعلام کند. پرداخت بعدی اداره کل بیمه استان منوط به دریافت این گزارش می باشد.</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en-US"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18</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a:bodyPr>
          <a:lstStyle/>
          <a:p>
            <a:pPr algn="just" rtl="1">
              <a:lnSpc>
                <a:spcPct val="150000"/>
              </a:lnSpc>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ادارات بيمه استان ها، </a:t>
            </a:r>
            <a:r>
              <a:rPr lang="fa-IR" sz="2400" b="1" dirty="0" smtClean="0">
                <a:solidFill>
                  <a:srgbClr val="0070C0"/>
                </a:solidFill>
                <a:effectLst>
                  <a:outerShdw blurRad="38100" dist="38100" dir="2700000" algn="tl">
                    <a:srgbClr val="000000">
                      <a:alpha val="43137"/>
                    </a:srgbClr>
                  </a:outerShdw>
                </a:effectLst>
                <a:cs typeface="B Nazanin" pitchFamily="2" charset="-78"/>
              </a:rPr>
              <a:t>باید 80% کل مطالبات را تا پانزدهم هرماه و 20% باقیمانده را پس از پایش عملکرد حداکثر ظرف یک ماه </a:t>
            </a:r>
            <a:r>
              <a:rPr lang="fa-IR" sz="2400" b="1" dirty="0" smtClean="0">
                <a:effectLst>
                  <a:outerShdw blurRad="38100" dist="38100" dir="2700000" algn="tl">
                    <a:srgbClr val="000000">
                      <a:alpha val="43137"/>
                    </a:srgbClr>
                  </a:outerShdw>
                </a:effectLst>
                <a:cs typeface="B Nazanin" pitchFamily="2" charset="-78"/>
              </a:rPr>
              <a:t>به شرط رعایت مفاد تفاهم نامه پرداخت کند و معاون توسعه دانشگاه موظف است با نظارت مرکز بهداشت استان بلافاصله گردش مالي را اجرایی نموده تا پول </a:t>
            </a:r>
            <a:r>
              <a:rPr lang="fa-IR" sz="2400" b="1" dirty="0" smtClean="0">
                <a:solidFill>
                  <a:srgbClr val="C00000"/>
                </a:solidFill>
                <a:effectLst>
                  <a:outerShdw blurRad="38100" dist="38100" dir="2700000" algn="tl">
                    <a:srgbClr val="000000">
                      <a:alpha val="43137"/>
                    </a:srgbClr>
                  </a:outerShdw>
                </a:effectLst>
                <a:cs typeface="B Nazanin" pitchFamily="2" charset="-78"/>
              </a:rPr>
              <a:t>بموقع</a:t>
            </a:r>
            <a:r>
              <a:rPr lang="fa-IR" sz="2400" b="1" dirty="0" smtClean="0">
                <a:solidFill>
                  <a:srgbClr val="0070C0"/>
                </a:solidFill>
                <a:effectLst>
                  <a:outerShdw blurRad="38100" dist="38100" dir="2700000" algn="tl">
                    <a:srgbClr val="000000">
                      <a:alpha val="43137"/>
                    </a:srgbClr>
                  </a:outerShdw>
                </a:effectLst>
                <a:cs typeface="B Nazanin" pitchFamily="2" charset="-78"/>
              </a:rPr>
              <a:t> </a:t>
            </a:r>
            <a:r>
              <a:rPr lang="fa-IR" sz="2400" b="1" dirty="0" smtClean="0">
                <a:effectLst>
                  <a:outerShdw blurRad="38100" dist="38100" dir="2700000" algn="tl">
                    <a:srgbClr val="000000">
                      <a:alpha val="43137"/>
                    </a:srgbClr>
                  </a:outerShdw>
                </a:effectLst>
                <a:cs typeface="B Nazanin" pitchFamily="2" charset="-78"/>
              </a:rPr>
              <a:t>به دست پزشكان، ماماها، پرستاران و ساير کارکنان دست اندركار اجراي برنامه برسد. </a:t>
            </a: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کليه افراد طرف قرارداد </a:t>
            </a:r>
            <a:r>
              <a:rPr lang="fa-IR" sz="2400" b="1" dirty="0" smtClean="0">
                <a:solidFill>
                  <a:srgbClr val="0070C0"/>
                </a:solidFill>
                <a:effectLst>
                  <a:outerShdw blurRad="38100" dist="38100" dir="2700000" algn="tl">
                    <a:srgbClr val="000000">
                      <a:alpha val="43137"/>
                    </a:srgbClr>
                  </a:outerShdw>
                </a:effectLst>
                <a:cs typeface="B Nazanin" pitchFamily="2" charset="-78"/>
              </a:rPr>
              <a:t>بايد بیست و هشتم هرماه  70% حقوق و مزایای خود را دريافت کنند و 30% مربوط به پايش عملکرد حداکثر تا يک ماه </a:t>
            </a:r>
            <a:r>
              <a:rPr lang="fa-IR" sz="2400" b="1" dirty="0" smtClean="0">
                <a:effectLst>
                  <a:outerShdw blurRad="38100" dist="38100" dir="2700000" algn="tl">
                    <a:srgbClr val="000000">
                      <a:alpha val="43137"/>
                    </a:srgbClr>
                  </a:outerShdw>
                </a:effectLst>
                <a:cs typeface="B Nazanin" pitchFamily="2" charset="-78"/>
              </a:rPr>
              <a:t>پس از انجام پايش تسويه گردد</a:t>
            </a:r>
          </a:p>
          <a:p>
            <a:pPr algn="just" rtl="1">
              <a:lnSpc>
                <a:spcPct val="15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en-US"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19</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010" y="747609"/>
            <a:ext cx="9144000" cy="2295394"/>
          </a:xfrm>
        </p:spPr>
        <p:txBody>
          <a:bodyPr anchor="ctr" anchorCtr="0">
            <a:normAutofit/>
          </a:bodyPr>
          <a:lstStyle/>
          <a:p>
            <a:pPr rtl="1"/>
            <a:r>
              <a:rPr lang="fa-IR" b="1" dirty="0" smtClean="0">
                <a:solidFill>
                  <a:srgbClr val="FF0000"/>
                </a:solidFill>
                <a:effectLst>
                  <a:outerShdw blurRad="38100" dist="38100" dir="2700000" algn="tl">
                    <a:srgbClr val="000000">
                      <a:alpha val="43137"/>
                    </a:srgbClr>
                  </a:outerShdw>
                </a:effectLst>
                <a:cs typeface="B Nazanin" pitchFamily="2" charset="-78"/>
              </a:rPr>
              <a:t>برنامه پزشك خانواده و بيمه روستايي قابل اجرا در سال 1393</a:t>
            </a:r>
            <a:endParaRPr lang="en-US" dirty="0">
              <a:solidFill>
                <a:srgbClr val="FF0000"/>
              </a:solidFill>
              <a:effectLst>
                <a:outerShdw blurRad="38100" dist="38100" dir="2700000" algn="tl">
                  <a:srgbClr val="000000">
                    <a:alpha val="43137"/>
                  </a:srgbClr>
                </a:outerShdw>
              </a:effectLst>
              <a:cs typeface="B Nazanin" pitchFamily="2" charset="-78"/>
            </a:endParaRPr>
          </a:p>
        </p:txBody>
      </p:sp>
      <p:sp>
        <p:nvSpPr>
          <p:cNvPr id="3" name="Subtitle 2"/>
          <p:cNvSpPr>
            <a:spLocks noGrp="1"/>
          </p:cNvSpPr>
          <p:nvPr>
            <p:ph type="subTitle" idx="1"/>
          </p:nvPr>
        </p:nvSpPr>
        <p:spPr>
          <a:xfrm>
            <a:off x="1524000" y="3447739"/>
            <a:ext cx="9144000" cy="2308484"/>
          </a:xfrm>
        </p:spPr>
        <p:txBody>
          <a:bodyPr>
            <a:normAutofit/>
          </a:bodyPr>
          <a:lstStyle/>
          <a:p>
            <a:pPr rtl="1"/>
            <a:r>
              <a:rPr lang="fa-IR" dirty="0" smtClean="0">
                <a:cs typeface="B Titr" panose="00000700000000000000" pitchFamily="2" charset="-78"/>
              </a:rPr>
              <a:t>معاونت بهداشت وزارت بهداشت، درمان و آموزش پزشكي</a:t>
            </a:r>
          </a:p>
          <a:p>
            <a:pPr rtl="1"/>
            <a:r>
              <a:rPr lang="fa-IR" dirty="0" smtClean="0">
                <a:cs typeface="B Titr" panose="00000700000000000000" pitchFamily="2" charset="-78"/>
              </a:rPr>
              <a:t>مركز مديريت شبكه </a:t>
            </a:r>
          </a:p>
          <a:p>
            <a:pPr rtl="1"/>
            <a:r>
              <a:rPr lang="fa-IR" dirty="0" smtClean="0">
                <a:solidFill>
                  <a:srgbClr val="FF0000"/>
                </a:solidFill>
                <a:cs typeface="B Titr" panose="00000700000000000000" pitchFamily="2" charset="-78"/>
              </a:rPr>
              <a:t>باهمكاري</a:t>
            </a:r>
          </a:p>
          <a:p>
            <a:pPr rtl="1"/>
            <a:r>
              <a:rPr lang="fa-IR" dirty="0" smtClean="0">
                <a:cs typeface="B Titr" panose="00000700000000000000" pitchFamily="2" charset="-78"/>
              </a:rPr>
              <a:t>سازمان بيمه سلامت ايران</a:t>
            </a:r>
            <a:endParaRPr lang="en-US" dirty="0" smtClean="0">
              <a:cs typeface="B Titr" panose="00000700000000000000" pitchFamily="2" charset="-78"/>
            </a:endParaRPr>
          </a:p>
          <a:p>
            <a:pPr rtl="1"/>
            <a:r>
              <a:rPr lang="fa-IR" dirty="0" smtClean="0">
                <a:solidFill>
                  <a:srgbClr val="FF0000"/>
                </a:solidFill>
                <a:cs typeface="B Titr" panose="00000700000000000000" pitchFamily="2" charset="-78"/>
              </a:rPr>
              <a:t>29 خرداد 1393</a:t>
            </a:r>
          </a:p>
        </p:txBody>
      </p:sp>
      <p:sp>
        <p:nvSpPr>
          <p:cNvPr id="4" name="Slide Number Placeholder 3"/>
          <p:cNvSpPr>
            <a:spLocks noGrp="1"/>
          </p:cNvSpPr>
          <p:nvPr>
            <p:ph type="sldNum" sz="quarter" idx="12"/>
          </p:nvPr>
        </p:nvSpPr>
        <p:spPr/>
        <p:txBody>
          <a:bodyPr/>
          <a:lstStyle/>
          <a:p>
            <a:fld id="{D1EF608E-E24D-406E-8E22-B1B92CA482AD}" type="slidenum">
              <a:rPr lang="en-US" smtClean="0"/>
              <a:pPr/>
              <a:t>2</a:t>
            </a:fld>
            <a:endParaRPr lang="en-US"/>
          </a:p>
        </p:txBody>
      </p:sp>
    </p:spTree>
    <p:extLst>
      <p:ext uri="{BB962C8B-B14F-4D97-AF65-F5344CB8AC3E}">
        <p14:creationId xmlns:p14="http://schemas.microsoft.com/office/powerpoint/2010/main" val="1250543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normAutofit/>
          </a:bodyPr>
          <a:lstStyle/>
          <a:p>
            <a:pPr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dirty="0"/>
          </a:p>
        </p:txBody>
      </p:sp>
      <p:sp>
        <p:nvSpPr>
          <p:cNvPr id="3" name="Content Placeholder 2"/>
          <p:cNvSpPr>
            <a:spLocks noGrp="1"/>
          </p:cNvSpPr>
          <p:nvPr>
            <p:ph idx="1"/>
          </p:nvPr>
        </p:nvSpPr>
        <p:spPr>
          <a:xfrm>
            <a:off x="259080" y="1249680"/>
            <a:ext cx="11719560" cy="4927283"/>
          </a:xfrm>
        </p:spPr>
        <p:txBody>
          <a:bodyPr>
            <a:normAutofit/>
          </a:bodyPr>
          <a:lstStyle/>
          <a:p>
            <a:pPr algn="just" rtl="1">
              <a:buFont typeface="Wingdings" pitchFamily="2" charset="2"/>
              <a:buChar char="v"/>
            </a:pPr>
            <a:r>
              <a:rPr lang="fa-IR" b="1" dirty="0" smtClean="0"/>
              <a:t>چنانچه </a:t>
            </a:r>
            <a:r>
              <a:rPr lang="fa-IR" b="1" dirty="0" smtClean="0">
                <a:solidFill>
                  <a:schemeClr val="accent5">
                    <a:lumMod val="75000"/>
                  </a:schemeClr>
                </a:solidFill>
              </a:rPr>
              <a:t>نتيجه پايش سه ماهه فردمعادل 0/9(90%) </a:t>
            </a:r>
            <a:r>
              <a:rPr lang="fa-IR" b="1" dirty="0" smtClean="0"/>
              <a:t>شدكل 30%باقيمانده به وي پرداخت مي شود</a:t>
            </a:r>
            <a:r>
              <a:rPr lang="fa-IR" b="1" dirty="0" smtClean="0">
                <a:solidFill>
                  <a:schemeClr val="accent5">
                    <a:lumMod val="75000"/>
                  </a:schemeClr>
                </a:solidFill>
              </a:rPr>
              <a:t>.اگرنتيجه پايش عملكردبين 0/7تاكمتراز</a:t>
            </a:r>
            <a:r>
              <a:rPr lang="fa-IR" b="1" dirty="0" smtClean="0"/>
              <a:t>0/9شدمبلغ پرداختي از100كم مي شود. درصورتيكه، نتيجه پايش بيش از 0/9يا90%شدبه ازای هر1%اضافه 2%پاداش به پزشك تعلق ميگيرد. در نتيجه پايش 100 % در واقع 20 % پاداش علاوه بر 30 % باقيمانده حقوق به وي پرداخت مي شود.</a:t>
            </a:r>
          </a:p>
          <a:p>
            <a:pPr algn="r" rtl="1">
              <a:buFont typeface="Wingdings" pitchFamily="2" charset="2"/>
              <a:buChar char="v"/>
            </a:pPr>
            <a:r>
              <a:rPr lang="fa-IR" b="1" dirty="0" smtClean="0"/>
              <a:t>در هريك از شرايط فوق پس از پرداخت بايد از فرد رسيد دريافت شده و در پرونده وي درج گردد كه علت كسر شدن حقوق يا تشويقي وي براساس نتيجه پايش سه ماهه فرد روشن باشد.</a:t>
            </a:r>
          </a:p>
          <a:p>
            <a:pPr algn="r" rtl="1">
              <a:buFont typeface="Wingdings" pitchFamily="2" charset="2"/>
              <a:buChar char="v"/>
            </a:pPr>
            <a:r>
              <a:rPr lang="fa-IR" b="1" dirty="0" smtClean="0"/>
              <a:t>اداره بيمه سلامت استان موظف است اين پول را طي قراردادي كه نمونه آن پيوست(پيوست شماره 2)مي باشد، پس از تعيين مراكز بهداشتي درماني فعال داراي پزشك ثبت نام شده مورد نياز و با وضعيت مشخص خدمات دارويي </a:t>
            </a:r>
            <a:r>
              <a:rPr lang="fa-IR" b="1" dirty="0" smtClean="0">
                <a:solidFill>
                  <a:srgbClr val="FF0000"/>
                </a:solidFill>
              </a:rPr>
              <a:t>دراختيار مركز بهداشت شهرستان </a:t>
            </a:r>
            <a:r>
              <a:rPr lang="fa-IR" b="1" dirty="0" smtClean="0"/>
              <a:t>قراردهد.</a:t>
            </a:r>
            <a:endParaRPr lang="en-US" b="1" dirty="0" smtClean="0"/>
          </a:p>
        </p:txBody>
      </p:sp>
      <p:sp>
        <p:nvSpPr>
          <p:cNvPr id="4" name="Slide Number Placeholder 3"/>
          <p:cNvSpPr>
            <a:spLocks noGrp="1"/>
          </p:cNvSpPr>
          <p:nvPr>
            <p:ph type="sldNum" sz="quarter" idx="12"/>
          </p:nvPr>
        </p:nvSpPr>
        <p:spPr/>
        <p:txBody>
          <a:bodyPr/>
          <a:lstStyle/>
          <a:p>
            <a:fld id="{D1EF608E-E24D-406E-8E22-B1B92CA482A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617986"/>
          </a:xfrm>
        </p:spPr>
        <p:txBody>
          <a:bodyPr>
            <a:normAutofit/>
          </a:bodyPr>
          <a:lstStyle/>
          <a:p>
            <a:pPr algn="just" rtl="1">
              <a:lnSpc>
                <a:spcPct val="150000"/>
              </a:lnSpc>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متوسط سرانه سالانه كشور </a:t>
            </a:r>
            <a:r>
              <a:rPr lang="fa-IR" sz="2400" b="1" dirty="0" smtClean="0">
                <a:solidFill>
                  <a:srgbClr val="0070C0"/>
                </a:solidFill>
                <a:effectLst>
                  <a:outerShdw blurRad="38100" dist="38100" dir="2700000" algn="tl">
                    <a:srgbClr val="000000">
                      <a:alpha val="43137"/>
                    </a:srgbClr>
                  </a:outerShdw>
                </a:effectLst>
                <a:cs typeface="B Nazanin" pitchFamily="2" charset="-78"/>
              </a:rPr>
              <a:t>965200 ريال </a:t>
            </a:r>
            <a:r>
              <a:rPr lang="fa-IR" sz="2400" b="1" dirty="0" smtClean="0">
                <a:effectLst>
                  <a:outerShdw blurRad="38100" dist="38100" dir="2700000" algn="tl">
                    <a:srgbClr val="000000">
                      <a:alpha val="43137"/>
                    </a:srgbClr>
                  </a:outerShdw>
                </a:effectLst>
                <a:cs typeface="B Nazanin" pitchFamily="2" charset="-78"/>
              </a:rPr>
              <a:t>بازاي کل جمعيت دارای دفترچه بيمه روستاييان (جمعيت روستايي، عشاير و ساکنين شهرهای زير 20000 نفر براساس اعلام سازمان بیمه سلامت ایران) با </a:t>
            </a:r>
            <a:r>
              <a:rPr lang="fa-IR" sz="2400" b="1" dirty="0" smtClean="0">
                <a:solidFill>
                  <a:srgbClr val="0070C0"/>
                </a:solidFill>
                <a:effectLst>
                  <a:outerShdw blurRad="38100" dist="38100" dir="2700000" algn="tl">
                    <a:srgbClr val="000000">
                      <a:alpha val="43137"/>
                    </a:srgbClr>
                  </a:outerShdw>
                </a:effectLst>
                <a:cs typeface="B Nazanin" pitchFamily="2" charset="-78"/>
              </a:rPr>
              <a:t>دامنه اي بين 781300 تا 970870 ريال برحسب ضريب محروميت </a:t>
            </a:r>
            <a:r>
              <a:rPr lang="fa-IR" sz="2400" b="1" dirty="0" smtClean="0">
                <a:effectLst>
                  <a:outerShdw blurRad="38100" dist="38100" dir="2700000" algn="tl">
                    <a:srgbClr val="000000">
                      <a:alpha val="43137"/>
                    </a:srgbClr>
                  </a:outerShdw>
                </a:effectLst>
                <a:cs typeface="B Nazanin" pitchFamily="2" charset="-78"/>
              </a:rPr>
              <a:t>هر دانشگاه/ دانشکده علوم پزشکی براي سال 1393 است</a:t>
            </a:r>
          </a:p>
          <a:p>
            <a:pPr marL="0" indent="0" algn="just" rtl="1">
              <a:lnSpc>
                <a:spcPct val="15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50000"/>
              </a:lnSpc>
              <a:buFont typeface="Wingdings" pitchFamily="2" charset="2"/>
              <a:buChar char="v"/>
            </a:pPr>
            <a:r>
              <a:rPr lang="fa-IR" sz="2400" b="1" u="sng" dirty="0" smtClean="0">
                <a:effectLst>
                  <a:outerShdw blurRad="38100" dist="38100" dir="2700000" algn="tl">
                    <a:srgbClr val="000000">
                      <a:alpha val="43137"/>
                    </a:srgbClr>
                  </a:outerShdw>
                </a:effectLst>
                <a:cs typeface="B Nazanin" pitchFamily="2" charset="-78"/>
              </a:rPr>
              <a:t>تاکيد می شود که اعتبارات مربوط به درآمد اختصاصی اين برنامه براساس مصوبه هيات امناء دانشگاه های علوم پزشکی، از شمول کسر 5 درصد سهم رياست دانشگاه، معاف است.</a:t>
            </a:r>
            <a:endParaRPr lang="en-US" sz="2400" b="1" u="sng"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21</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95107"/>
            <a:ext cx="11617377" cy="849077"/>
          </a:xfrm>
        </p:spPr>
        <p:txBody>
          <a:bodyPr>
            <a:normAutofit/>
          </a:bodyPr>
          <a:lstStyle/>
          <a:p>
            <a:pPr algn="r" rtl="1"/>
            <a:r>
              <a:rPr lang="fa-IR" sz="36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a:t>
            </a:r>
            <a:endParaRPr lang="en-US" sz="3600" dirty="0"/>
          </a:p>
        </p:txBody>
      </p:sp>
      <p:sp>
        <p:nvSpPr>
          <p:cNvPr id="3" name="Content Placeholder 2"/>
          <p:cNvSpPr>
            <a:spLocks noGrp="1"/>
          </p:cNvSpPr>
          <p:nvPr>
            <p:ph idx="1"/>
          </p:nvPr>
        </p:nvSpPr>
        <p:spPr>
          <a:xfrm>
            <a:off x="194873" y="1304144"/>
            <a:ext cx="11707318" cy="5051686"/>
          </a:xfrm>
        </p:spPr>
        <p:txBody>
          <a:bodyPr>
            <a:normAutofit/>
          </a:bodyPr>
          <a:lstStyle/>
          <a:p>
            <a:pPr algn="just" rtl="1"/>
            <a:r>
              <a:rPr lang="fa-IR" b="1" dirty="0" smtClean="0"/>
              <a:t>ماده 8: پس از عقد قرارداد، وظيفه تامين خدمات پزشكي، مامايي، دارويي، آزمايشگاهي، راديولوژي، سلامت دهان و دندان، و سايراقدامات به عهده مركزبهداشت شهرستان است. وظيفه </a:t>
            </a:r>
            <a:r>
              <a:rPr lang="fa-IR" b="1" dirty="0" smtClean="0">
                <a:solidFill>
                  <a:schemeClr val="accent5">
                    <a:lumMod val="75000"/>
                  </a:schemeClr>
                </a:solidFill>
              </a:rPr>
              <a:t>تامين خودرو و فضاي فيزيكي براي ارائه خدمات و بيتوته پزشك پزشكان مراكزبهداشتي درماني</a:t>
            </a:r>
            <a:r>
              <a:rPr lang="en-US" b="1" dirty="0" smtClean="0">
                <a:solidFill>
                  <a:schemeClr val="accent5">
                    <a:lumMod val="75000"/>
                  </a:schemeClr>
                </a:solidFill>
              </a:rPr>
              <a:t> </a:t>
            </a:r>
            <a:r>
              <a:rPr lang="fa-IR" b="1" dirty="0" smtClean="0">
                <a:solidFill>
                  <a:schemeClr val="accent5">
                    <a:lumMod val="75000"/>
                  </a:schemeClr>
                </a:solidFill>
              </a:rPr>
              <a:t>نيز با توجه به امكانات موجود و تفاهم با بيمه استان، به عهده مركز بهداشت شهرستان خواهد بود.</a:t>
            </a:r>
            <a:endParaRPr lang="en-US" b="1" dirty="0" smtClean="0">
              <a:solidFill>
                <a:schemeClr val="accent5">
                  <a:lumMod val="75000"/>
                </a:schemeClr>
              </a:solidFill>
            </a:endParaRPr>
          </a:p>
          <a:p>
            <a:pPr algn="just" rtl="1"/>
            <a:r>
              <a:rPr lang="fa-IR" b="1" dirty="0" smtClean="0"/>
              <a:t>تبصره 5: هزينه مربوط به </a:t>
            </a:r>
            <a:r>
              <a:rPr lang="fa-IR" b="1" dirty="0" smtClean="0">
                <a:solidFill>
                  <a:schemeClr val="accent5">
                    <a:lumMod val="75000"/>
                  </a:schemeClr>
                </a:solidFill>
              </a:rPr>
              <a:t>پرداخت كارانه به ساير كاركنان شاغل </a:t>
            </a:r>
            <a:r>
              <a:rPr lang="fa-IR" b="1" dirty="0" smtClean="0"/>
              <a:t>در همان مركزبهداشتي درماني ارائه دهنده خدمت وخانه هاي بهداشت و پايگاه هاي بهداشت تابعه آن (معادل 5% از كل سرانه) و ساير </a:t>
            </a:r>
            <a:r>
              <a:rPr lang="fa-IR" b="1" dirty="0" smtClean="0">
                <a:solidFill>
                  <a:schemeClr val="accent5">
                    <a:lumMod val="75000"/>
                  </a:schemeClr>
                </a:solidFill>
              </a:rPr>
              <a:t>پرسنل ستادهاي شهرستاني و استاني</a:t>
            </a:r>
            <a:r>
              <a:rPr lang="en-US" b="1" dirty="0" smtClean="0">
                <a:solidFill>
                  <a:schemeClr val="accent5">
                    <a:lumMod val="75000"/>
                  </a:schemeClr>
                </a:solidFill>
              </a:rPr>
              <a:t> </a:t>
            </a:r>
            <a:r>
              <a:rPr lang="fa-IR" b="1" dirty="0" smtClean="0"/>
              <a:t>صرفا" بايد از </a:t>
            </a:r>
            <a:r>
              <a:rPr lang="fa-IR" b="1" dirty="0" smtClean="0">
                <a:solidFill>
                  <a:schemeClr val="accent5">
                    <a:lumMod val="75000"/>
                  </a:schemeClr>
                </a:solidFill>
              </a:rPr>
              <a:t>محل درآمدهاي اختصاصي برنامه </a:t>
            </a:r>
            <a:r>
              <a:rPr lang="fa-IR" b="1" dirty="0" smtClean="0"/>
              <a:t>خارج از اعتباري كه ازطريق بيمه سلامت ايران</a:t>
            </a:r>
            <a:r>
              <a:rPr lang="en-US" b="1" dirty="0" smtClean="0"/>
              <a:t> </a:t>
            </a:r>
            <a:r>
              <a:rPr lang="fa-IR" b="1" dirty="0" smtClean="0"/>
              <a:t>ارائه مي شود، تامين گردد .چگونگي توزيع كارانه كاركنان در دستورعمل جداگانه اي ارسال خواهدشد. كارانه همكاران ستاد استان</a:t>
            </a:r>
            <a:r>
              <a:rPr lang="en-US" b="1" dirty="0" smtClean="0"/>
              <a:t> </a:t>
            </a:r>
            <a:r>
              <a:rPr lang="fa-IR" b="1" dirty="0" smtClean="0"/>
              <a:t>با توجه به عملكرد آنها با پيشنهاد معاونت بهداشت و تاييد رييس دانشگاه/دانشكده قابل پرداخت مي باشد.</a:t>
            </a:r>
            <a:endParaRPr lang="en-US" b="1" dirty="0" smtClean="0"/>
          </a:p>
        </p:txBody>
      </p:sp>
      <p:sp>
        <p:nvSpPr>
          <p:cNvPr id="4" name="Slide Number Placeholder 3"/>
          <p:cNvSpPr>
            <a:spLocks noGrp="1"/>
          </p:cNvSpPr>
          <p:nvPr>
            <p:ph type="sldNum" sz="quarter" idx="12"/>
          </p:nvPr>
        </p:nvSpPr>
        <p:spPr/>
        <p:txBody>
          <a:bodyPr/>
          <a:lstStyle/>
          <a:p>
            <a:fld id="{D1EF608E-E24D-406E-8E22-B1B92CA482AD}"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9795"/>
          </a:xfrm>
        </p:spPr>
        <p:txBody>
          <a:bodyPr>
            <a:normAutofit/>
          </a:bodyPr>
          <a:lstStyle/>
          <a:p>
            <a:pPr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dirty="0"/>
          </a:p>
        </p:txBody>
      </p:sp>
      <p:sp>
        <p:nvSpPr>
          <p:cNvPr id="3" name="Content Placeholder 2"/>
          <p:cNvSpPr>
            <a:spLocks noGrp="1"/>
          </p:cNvSpPr>
          <p:nvPr>
            <p:ph idx="1"/>
          </p:nvPr>
        </p:nvSpPr>
        <p:spPr>
          <a:xfrm>
            <a:off x="243840" y="1203960"/>
            <a:ext cx="11597640" cy="5425440"/>
          </a:xfrm>
        </p:spPr>
        <p:txBody>
          <a:bodyPr>
            <a:normAutofit/>
          </a:bodyPr>
          <a:lstStyle/>
          <a:p>
            <a:pPr algn="r" rtl="1">
              <a:buFont typeface="Wingdings" pitchFamily="2" charset="2"/>
              <a:buChar char="v"/>
            </a:pPr>
            <a:r>
              <a:rPr lang="fa-IR" b="1" dirty="0" smtClean="0">
                <a:cs typeface="B Nazanin" pitchFamily="2" charset="-78"/>
              </a:rPr>
              <a:t>تبصره 6: </a:t>
            </a:r>
            <a:r>
              <a:rPr lang="fa-IR" b="1" dirty="0" smtClean="0">
                <a:solidFill>
                  <a:schemeClr val="accent5">
                    <a:lumMod val="75000"/>
                  </a:schemeClr>
                </a:solidFill>
                <a:cs typeface="B Nazanin" pitchFamily="2" charset="-78"/>
              </a:rPr>
              <a:t>از محل سهم پزشك و ماما تعيين شده در تفاهم نامه، علاوه بر حقوق و مزايا بايد بيمه، عيدي، و ساير كسورات قانوني</a:t>
            </a:r>
            <a:r>
              <a:rPr lang="fa-IR" b="1" dirty="0" smtClean="0">
                <a:cs typeface="B Nazanin" pitchFamily="2" charset="-78"/>
              </a:rPr>
              <a:t> </a:t>
            </a:r>
            <a:r>
              <a:rPr lang="fa-IR" dirty="0" smtClean="0">
                <a:cs typeface="B Nazanin" pitchFamily="2" charset="-78"/>
              </a:rPr>
              <a:t>براساس قوانين و مقررات مربوطه پرداخت شود؛ خريد مرخصي مانده همچنين، اعتبار موردنياز براي تامين پزشك و ماماي</a:t>
            </a:r>
            <a:r>
              <a:rPr lang="fa-IR" dirty="0" smtClean="0"/>
              <a:t> جايگزين نيز را شامل است. </a:t>
            </a:r>
          </a:p>
          <a:p>
            <a:pPr algn="r" rtl="1">
              <a:buFont typeface="Wingdings" pitchFamily="2" charset="2"/>
              <a:buChar char="v"/>
            </a:pPr>
            <a:r>
              <a:rPr lang="fa-IR" dirty="0" smtClean="0">
                <a:cs typeface="B Nazanin" pitchFamily="2" charset="-78"/>
              </a:rPr>
              <a:t>براساس تبصره 3 از بند 4 تفاهم نامه، تامين امكان بيتوته پزشك در مركز بهداشتي درماني محل خدمت به عهده مركزبهداشت شهرستان است كه 3% سهم سرانه نيز براي كمك به اين موضوع اختصاص يافته است. چنانچه، در شرايطي خاص امكان تامين محل زيست پزشك فراهم نباشد يا مركز در فاصله نزديكي تا شهر (كمتراز 5 كيلومتر) قرار دارد و مردم به مركز شهر درساعات غيراداري مراجعه مي كنند، مركز بهداشت شهرستان بايد اقدام به تامين خدمات در نزديكترين مركز بهداشتي درماني به نام مركز معين نمايد و پزشكان مراكز فاقد امكان بيتوته را در نوبت شيفت خدمت در مركز معين قرار دهد. در اينصورت، بايد اطلاع رساني كافي به مردم صورت گيرد. </a:t>
            </a:r>
          </a:p>
        </p:txBody>
      </p:sp>
      <p:sp>
        <p:nvSpPr>
          <p:cNvPr id="4" name="Slide Number Placeholder 3"/>
          <p:cNvSpPr>
            <a:spLocks noGrp="1"/>
          </p:cNvSpPr>
          <p:nvPr>
            <p:ph type="sldNum" sz="quarter" idx="12"/>
          </p:nvPr>
        </p:nvSpPr>
        <p:spPr/>
        <p:txBody>
          <a:bodyPr/>
          <a:lstStyle/>
          <a:p>
            <a:fld id="{D1EF608E-E24D-406E-8E22-B1B92CA482AD}"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365126"/>
            <a:ext cx="11158928" cy="909038"/>
          </a:xfrm>
        </p:spPr>
        <p:txBody>
          <a:bodyPr>
            <a:normAutofit/>
          </a:bodyPr>
          <a:lstStyle/>
          <a:p>
            <a:pPr algn="r"/>
            <a:r>
              <a:rPr lang="fa-IR" sz="36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a:t>
            </a:r>
            <a:endParaRPr lang="en-US" sz="3600" dirty="0"/>
          </a:p>
        </p:txBody>
      </p:sp>
      <p:sp>
        <p:nvSpPr>
          <p:cNvPr id="3" name="Content Placeholder 2"/>
          <p:cNvSpPr>
            <a:spLocks noGrp="1"/>
          </p:cNvSpPr>
          <p:nvPr>
            <p:ph idx="1"/>
          </p:nvPr>
        </p:nvSpPr>
        <p:spPr>
          <a:xfrm>
            <a:off x="179882" y="1603948"/>
            <a:ext cx="11752288" cy="4871803"/>
          </a:xfrm>
        </p:spPr>
        <p:txBody>
          <a:bodyPr>
            <a:normAutofit/>
          </a:bodyPr>
          <a:lstStyle/>
          <a:p>
            <a:pPr algn="r" rtl="1"/>
            <a:r>
              <a:rPr lang="fa-IR" b="1" dirty="0" smtClean="0"/>
              <a:t>ماده 25 : مسووليت </a:t>
            </a:r>
            <a:r>
              <a:rPr lang="fa-IR" b="1" dirty="0" smtClean="0">
                <a:solidFill>
                  <a:schemeClr val="accent5">
                    <a:lumMod val="75000"/>
                  </a:schemeClr>
                </a:solidFill>
              </a:rPr>
              <a:t>تامين پرسنل و تامين، توزيع و عرضه صحيح داروها </a:t>
            </a:r>
            <a:r>
              <a:rPr lang="fa-IR" b="1" dirty="0" smtClean="0"/>
              <a:t>با مسوول داروخانه طرف قرارداد مي باشد و </a:t>
            </a:r>
            <a:r>
              <a:rPr lang="fa-IR" b="1" dirty="0" smtClean="0">
                <a:solidFill>
                  <a:schemeClr val="accent5">
                    <a:lumMod val="75000"/>
                  </a:schemeClr>
                </a:solidFill>
              </a:rPr>
              <a:t>مركز بهداشت شهرستان مسووليت نظارت </a:t>
            </a:r>
            <a:r>
              <a:rPr lang="fa-IR" b="1" dirty="0" smtClean="0"/>
              <a:t>بر فعاليت هاي داروخانه مزبور را به عهده دارد.</a:t>
            </a:r>
          </a:p>
          <a:p>
            <a:pPr algn="r" rtl="1"/>
            <a:r>
              <a:rPr lang="fa-IR" b="1" dirty="0" smtClean="0"/>
              <a:t>تبصره 1: داروخانه </a:t>
            </a:r>
            <a:r>
              <a:rPr lang="fa-IR" b="1" dirty="0" smtClean="0">
                <a:solidFill>
                  <a:schemeClr val="accent5">
                    <a:lumMod val="75000"/>
                  </a:schemeClr>
                </a:solidFill>
              </a:rPr>
              <a:t>طرف قرارداد موظف به تامين و توزيع دارو و نيروي انساني مورد نياز در برنامه سياري پزشك خانواده(دهگردشي)</a:t>
            </a:r>
            <a:r>
              <a:rPr lang="fa-IR" dirty="0" smtClean="0">
                <a:solidFill>
                  <a:schemeClr val="accent5">
                    <a:lumMod val="75000"/>
                  </a:schemeClr>
                </a:solidFill>
              </a:rPr>
              <a:t> </a:t>
            </a:r>
            <a:r>
              <a:rPr lang="fa-IR" b="1" dirty="0" smtClean="0">
                <a:solidFill>
                  <a:schemeClr val="accent5">
                    <a:lumMod val="75000"/>
                  </a:schemeClr>
                </a:solidFill>
              </a:rPr>
              <a:t>به روستاهاي تحت پوشش مركز بهداشتي درماني و تامين دارو در شيفت شب براي موارد اورژانس </a:t>
            </a:r>
            <a:r>
              <a:rPr lang="fa-IR" b="1" dirty="0" smtClean="0"/>
              <a:t>مي باشد. چنانچه داروخانه طرف قرارداد امكان تامين نيرو براي ارائه خدمات دارويي در دهگردشي ها را نداشت، اين كار توسط يكي از كاركنان مركزكه همراه پزشك مي باشد (ماما، پرستار يا ...) انجام مي شود و بازاي اين اقدام، درصدي از مبلغ قرارداد كسر مي گردد.</a:t>
            </a:r>
            <a:endParaRPr lang="en-US" b="1" dirty="0" smtClean="0"/>
          </a:p>
        </p:txBody>
      </p:sp>
      <p:sp>
        <p:nvSpPr>
          <p:cNvPr id="4" name="Slide Number Placeholder 3"/>
          <p:cNvSpPr>
            <a:spLocks noGrp="1"/>
          </p:cNvSpPr>
          <p:nvPr>
            <p:ph type="sldNum" sz="quarter" idx="12"/>
          </p:nvPr>
        </p:nvSpPr>
        <p:spPr/>
        <p:txBody>
          <a:bodyPr/>
          <a:lstStyle/>
          <a:p>
            <a:fld id="{D1EF608E-E24D-406E-8E22-B1B92CA482AD}"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lnSpcReduction="10000"/>
          </a:bodyPr>
          <a:lstStyle/>
          <a:p>
            <a:pPr algn="just" rtl="1">
              <a:lnSpc>
                <a:spcPct val="150000"/>
              </a:lnSpc>
            </a:pPr>
            <a:r>
              <a:rPr lang="fa-IR" sz="2600" b="1" dirty="0" smtClean="0">
                <a:effectLst>
                  <a:outerShdw blurRad="38100" dist="38100" dir="2700000" algn="tl">
                    <a:srgbClr val="000000">
                      <a:alpha val="43137"/>
                    </a:srgbClr>
                  </a:outerShdw>
                </a:effectLst>
                <a:cs typeface="B Nazanin" pitchFamily="2" charset="-78"/>
              </a:rPr>
              <a:t>براساس تبصره 3 از بند 4 تفاهم نامه، </a:t>
            </a:r>
            <a:r>
              <a:rPr lang="fa-IR" sz="2600" b="1" dirty="0" smtClean="0">
                <a:solidFill>
                  <a:srgbClr val="0070C0"/>
                </a:solidFill>
                <a:effectLst>
                  <a:outerShdw blurRad="38100" dist="38100" dir="2700000" algn="tl">
                    <a:srgbClr val="000000">
                      <a:alpha val="43137"/>
                    </a:srgbClr>
                  </a:outerShdw>
                </a:effectLst>
                <a:cs typeface="B Nazanin" pitchFamily="2" charset="-78"/>
              </a:rPr>
              <a:t>تامین امکان بیتوته پزشک در مرکز بهداشتی درمانی محل خدمت</a:t>
            </a:r>
            <a:r>
              <a:rPr lang="fa-IR" sz="2600" b="1" dirty="0" smtClean="0">
                <a:effectLst>
                  <a:outerShdw blurRad="38100" dist="38100" dir="2700000" algn="tl">
                    <a:srgbClr val="000000">
                      <a:alpha val="43137"/>
                    </a:srgbClr>
                  </a:outerShdw>
                </a:effectLst>
                <a:cs typeface="B Nazanin" pitchFamily="2" charset="-78"/>
              </a:rPr>
              <a:t> به عهده مرکز بهداشت شهرستان است که 3% سهم سرانه نیز برای کمک به این موضوع اختصاص یافته است. چنانچه، در شرایطی خاص امکان تامین محل زیست پزشک فراهم نباشد یا مرکز در فاصله نزدیکی تا شهر (کمتراز 5 کیلومتر) قرار دارد و مردم به مرکز شهر در ساعات غیراداری مراجعه می کنند، مرکز بهداشت شهرستان باید اقدام به تامین خدمات در نزدیکترین مرکز بهداشتی درمانی به نام مرکز معین نماید و پزشکان مراکز فاقد امکان بیتوته را در نوبت شیفت خدمت در مرکز معین قرار دهد. در اینصورت، باید اطلاع رسانی کافی به مردم صورت گیرد.</a:t>
            </a:r>
            <a:endParaRPr lang="en-US" sz="26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6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25</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a:bodyPr>
          <a:lstStyle/>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براساس بند 6 تفاهم نامه مشترك سال 1393، مراکز بهداشت شهرستان ها موظف به </a:t>
            </a:r>
            <a:r>
              <a:rPr lang="fa-IR" sz="2400" b="1" dirty="0" smtClean="0">
                <a:solidFill>
                  <a:srgbClr val="0070C0"/>
                </a:solidFill>
                <a:effectLst>
                  <a:outerShdw blurRad="38100" dist="38100" dir="2700000" algn="tl">
                    <a:srgbClr val="000000">
                      <a:alpha val="43137"/>
                    </a:srgbClr>
                  </a:outerShdw>
                </a:effectLst>
                <a:cs typeface="B Nazanin" pitchFamily="2" charset="-78"/>
              </a:rPr>
              <a:t>تامين 350 قلم داروی مصرفی مورد تعهد </a:t>
            </a:r>
            <a:r>
              <a:rPr lang="ar-SA" sz="2400" b="1" dirty="0" smtClean="0">
                <a:solidFill>
                  <a:srgbClr val="0070C0"/>
                </a:solidFill>
                <a:effectLst>
                  <a:outerShdw blurRad="38100" dist="38100" dir="2700000" algn="tl">
                    <a:srgbClr val="000000">
                      <a:alpha val="43137"/>
                    </a:srgbClr>
                  </a:outerShdw>
                </a:effectLst>
                <a:cs typeface="B Nazanin" pitchFamily="2" charset="-78"/>
              </a:rPr>
              <a:t>در انبار دارویی مرکز بهداشت شهرستان </a:t>
            </a:r>
            <a:r>
              <a:rPr lang="fa-IR" sz="2400" b="1" dirty="0" smtClean="0">
                <a:effectLst>
                  <a:outerShdw blurRad="38100" dist="38100" dir="2700000" algn="tl">
                    <a:srgbClr val="000000">
                      <a:alpha val="43137"/>
                    </a:srgbClr>
                  </a:outerShdw>
                </a:effectLst>
                <a:cs typeface="B Nazanin" pitchFamily="2" charset="-78"/>
              </a:rPr>
              <a:t>مي باشد </a:t>
            </a:r>
            <a:r>
              <a:rPr lang="ar-SA" sz="2400" b="1" dirty="0" smtClean="0">
                <a:effectLst>
                  <a:outerShdw blurRad="38100" dist="38100" dir="2700000" algn="tl">
                    <a:srgbClr val="000000">
                      <a:alpha val="43137"/>
                    </a:srgbClr>
                  </a:outerShdw>
                </a:effectLst>
                <a:cs typeface="B Nazanin" pitchFamily="2" charset="-78"/>
              </a:rPr>
              <a:t>و </a:t>
            </a:r>
            <a:r>
              <a:rPr lang="fa-IR" sz="2400" b="1" dirty="0" smtClean="0">
                <a:effectLst>
                  <a:outerShdw blurRad="38100" dist="38100" dir="2700000" algn="tl">
                    <a:srgbClr val="000000">
                      <a:alpha val="43137"/>
                    </a:srgbClr>
                  </a:outerShdw>
                </a:effectLst>
                <a:cs typeface="B Nazanin" pitchFamily="2" charset="-78"/>
              </a:rPr>
              <a:t>بايد </a:t>
            </a:r>
            <a:r>
              <a:rPr lang="ar-SA" sz="2400" b="1" dirty="0" smtClean="0">
                <a:effectLst>
                  <a:outerShdw blurRad="38100" dist="38100" dir="2700000" algn="tl">
                    <a:srgbClr val="000000">
                      <a:alpha val="43137"/>
                    </a:srgbClr>
                  </a:outerShdw>
                </a:effectLst>
                <a:cs typeface="B Nazanin" pitchFamily="2" charset="-78"/>
              </a:rPr>
              <a:t>در مقاطع </a:t>
            </a:r>
            <a:r>
              <a:rPr lang="ar-SA" sz="2400" b="1" dirty="0" smtClean="0">
                <a:solidFill>
                  <a:srgbClr val="0070C0"/>
                </a:solidFill>
                <a:effectLst>
                  <a:outerShdw blurRad="38100" dist="38100" dir="2700000" algn="tl">
                    <a:srgbClr val="000000">
                      <a:alpha val="43137"/>
                    </a:srgbClr>
                  </a:outerShdw>
                </a:effectLst>
                <a:cs typeface="B Nazanin" pitchFamily="2" charset="-78"/>
              </a:rPr>
              <a:t>سه ماهه </a:t>
            </a:r>
            <a:r>
              <a:rPr lang="ar-SA" sz="2400" b="1" dirty="0" smtClean="0">
                <a:effectLst>
                  <a:outerShdw blurRad="38100" dist="38100" dir="2700000" algn="tl">
                    <a:srgbClr val="000000">
                      <a:alpha val="43137"/>
                    </a:srgbClr>
                  </a:outerShdw>
                </a:effectLst>
                <a:cs typeface="B Nazanin" pitchFamily="2" charset="-78"/>
              </a:rPr>
              <a:t>نیازهای دارویی مراکز بهداشتی درمانی مجری برنامه را براساس درخواست کتبی پزشک یا پزشکان شاغل در هر مرکز تامین کنند. </a:t>
            </a: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پزشک یا پزشکان شاغل در مرکز مجری برنامه باید درخواست دارویی خود را زمانی به مرکز بهداشت شهرستان اعلام کنند که هنوز </a:t>
            </a:r>
            <a:r>
              <a:rPr lang="fa-IR" sz="2400" b="1" dirty="0" smtClean="0">
                <a:solidFill>
                  <a:srgbClr val="0070C0"/>
                </a:solidFill>
                <a:effectLst>
                  <a:outerShdw blurRad="38100" dist="38100" dir="2700000" algn="tl">
                    <a:srgbClr val="000000">
                      <a:alpha val="43137"/>
                    </a:srgbClr>
                  </a:outerShdw>
                </a:effectLst>
                <a:cs typeface="B Nazanin" pitchFamily="2" charset="-78"/>
              </a:rPr>
              <a:t>حداقل 50% داروها </a:t>
            </a:r>
            <a:r>
              <a:rPr lang="fa-IR" sz="2400" b="1" dirty="0" smtClean="0">
                <a:effectLst>
                  <a:outerShdw blurRad="38100" dist="38100" dir="2700000" algn="tl">
                    <a:srgbClr val="000000">
                      <a:alpha val="43137"/>
                    </a:srgbClr>
                  </a:outerShdw>
                </a:effectLst>
                <a:cs typeface="B Nazanin" pitchFamily="2" charset="-78"/>
              </a:rPr>
              <a:t>در مرکز موجود باشند. زیرا در صورت نرسیدن بموقع داروهای درخواستی و موجودی صفر برای داروی مرکز، </a:t>
            </a:r>
            <a:r>
              <a:rPr lang="fa-IR" sz="2400" b="1" dirty="0" smtClean="0">
                <a:solidFill>
                  <a:srgbClr val="0070C0"/>
                </a:solidFill>
                <a:effectLst>
                  <a:outerShdw blurRad="38100" dist="38100" dir="2700000" algn="tl">
                    <a:srgbClr val="000000">
                      <a:alpha val="43137"/>
                    </a:srgbClr>
                  </a:outerShdw>
                </a:effectLst>
                <a:cs typeface="B Nazanin" pitchFamily="2" charset="-78"/>
              </a:rPr>
              <a:t>تا دو برابر قیمت دارو از سرانه دارویی مرکز کسر می شود </a:t>
            </a:r>
          </a:p>
          <a:p>
            <a:pPr algn="just" rtl="1">
              <a:lnSpc>
                <a:spcPct val="150000"/>
              </a:lnSpc>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26</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429555"/>
            <a:ext cx="10515600" cy="4747408"/>
          </a:xfrm>
        </p:spPr>
        <p:txBody>
          <a:bodyPr>
            <a:normAutofit/>
          </a:bodyPr>
          <a:lstStyle/>
          <a:p>
            <a:pPr algn="just" rtl="1">
              <a:lnSpc>
                <a:spcPct val="150000"/>
              </a:lnSpc>
            </a:pPr>
            <a:r>
              <a:rPr lang="ar-SA" sz="2400" b="1" dirty="0" smtClean="0">
                <a:effectLst>
                  <a:outerShdw blurRad="38100" dist="38100" dir="2700000" algn="tl">
                    <a:srgbClr val="000000">
                      <a:alpha val="43137"/>
                    </a:srgbClr>
                  </a:outerShdw>
                </a:effectLst>
                <a:cs typeface="B Nazanin" pitchFamily="2" charset="-78"/>
              </a:rPr>
              <a:t>مدیریت شهرستان موظف است نسبت به تامین خدمات پاراکلینیک براساس تفاهم نامه اقدام نماید. چنانچه سهم سرانه خدمات پاراکلینیک به مرکز شهرستان پرداخت شود ولی مرکز بهداشتی درمانی مجری برنامه در پوشش شهرستان مربوطه قادر به ارائه خدمات نباشد، </a:t>
            </a:r>
            <a:r>
              <a:rPr lang="fa-IR" sz="2400" b="1" dirty="0" smtClean="0">
                <a:solidFill>
                  <a:srgbClr val="0070C0"/>
                </a:solidFill>
                <a:effectLst>
                  <a:outerShdw blurRad="38100" dist="38100" dir="2700000" algn="tl">
                    <a:srgbClr val="000000">
                      <a:alpha val="43137"/>
                    </a:srgbClr>
                  </a:outerShdw>
                </a:effectLst>
                <a:cs typeface="B Nazanin" pitchFamily="2" charset="-78"/>
              </a:rPr>
              <a:t>1</a:t>
            </a:r>
            <a:r>
              <a:rPr lang="ar-SA" sz="2400" b="1" dirty="0" smtClean="0">
                <a:solidFill>
                  <a:srgbClr val="0070C0"/>
                </a:solidFill>
                <a:effectLst>
                  <a:outerShdw blurRad="38100" dist="38100" dir="2700000" algn="tl">
                    <a:srgbClr val="000000">
                      <a:alpha val="43137"/>
                    </a:srgbClr>
                  </a:outerShdw>
                </a:effectLst>
                <a:cs typeface="B Nazanin" pitchFamily="2" charset="-78"/>
              </a:rPr>
              <a:t>/</a:t>
            </a:r>
            <a:r>
              <a:rPr lang="fa-IR" sz="2400" b="1" dirty="0" smtClean="0">
                <a:solidFill>
                  <a:srgbClr val="0070C0"/>
                </a:solidFill>
                <a:effectLst>
                  <a:outerShdw blurRad="38100" dist="38100" dir="2700000" algn="tl">
                    <a:srgbClr val="000000">
                      <a:alpha val="43137"/>
                    </a:srgbClr>
                  </a:outerShdw>
                </a:effectLst>
                <a:cs typeface="B Nazanin" pitchFamily="2" charset="-78"/>
              </a:rPr>
              <a:t>5</a:t>
            </a:r>
            <a:r>
              <a:rPr lang="ar-SA" sz="2400" b="1" dirty="0" smtClean="0">
                <a:solidFill>
                  <a:srgbClr val="0070C0"/>
                </a:solidFill>
                <a:effectLst>
                  <a:outerShdw blurRad="38100" dist="38100" dir="2700000" algn="tl">
                    <a:srgbClr val="000000">
                      <a:alpha val="43137"/>
                    </a:srgbClr>
                  </a:outerShdw>
                </a:effectLst>
                <a:cs typeface="B Nazanin" pitchFamily="2" charset="-78"/>
              </a:rPr>
              <a:t> برابر سهم سازمان </a:t>
            </a:r>
            <a:r>
              <a:rPr lang="ar-SA" sz="2400" b="1" dirty="0" smtClean="0">
                <a:effectLst>
                  <a:outerShdw blurRad="38100" dist="38100" dir="2700000" algn="tl">
                    <a:srgbClr val="000000">
                      <a:alpha val="43137"/>
                    </a:srgbClr>
                  </a:outerShdw>
                </a:effectLst>
                <a:cs typeface="B Nazanin" pitchFamily="2" charset="-78"/>
              </a:rPr>
              <a:t>از قیمت کل سرانه تعریف شده پاراکلینیک آن مراکز کسر می گردد (بند 9 تفاهم نامه).</a:t>
            </a:r>
            <a:endParaRPr lang="fa-IR" sz="2400" b="1" dirty="0" smtClean="0">
              <a:effectLst>
                <a:outerShdw blurRad="38100" dist="38100" dir="2700000" algn="tl">
                  <a:srgbClr val="000000">
                    <a:alpha val="43137"/>
                  </a:srgbClr>
                </a:outerShdw>
              </a:effectLst>
              <a:cs typeface="B Nazanin" pitchFamily="2" charset="-78"/>
            </a:endParaRPr>
          </a:p>
          <a:p>
            <a:pPr marL="0" indent="0"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r>
              <a:rPr lang="ar-SA" sz="2400" b="1" dirty="0" smtClean="0">
                <a:effectLst>
                  <a:outerShdw blurRad="38100" dist="38100" dir="2700000" algn="tl">
                    <a:srgbClr val="000000">
                      <a:alpha val="43137"/>
                    </a:srgbClr>
                  </a:outerShdw>
                </a:effectLst>
                <a:cs typeface="B Nazanin" pitchFamily="2" charset="-78"/>
              </a:rPr>
              <a:t>مركز بهداشت شهرستان </a:t>
            </a:r>
            <a:r>
              <a:rPr lang="ar-SA" sz="2400" b="1" dirty="0" smtClean="0">
                <a:solidFill>
                  <a:srgbClr val="0070C0"/>
                </a:solidFill>
                <a:effectLst>
                  <a:outerShdw blurRad="38100" dist="38100" dir="2700000" algn="tl">
                    <a:srgbClr val="000000">
                      <a:alpha val="43137"/>
                    </a:srgbClr>
                  </a:outerShdw>
                </a:effectLst>
                <a:cs typeface="B Nazanin" pitchFamily="2" charset="-78"/>
              </a:rPr>
              <a:t>بايد فهرست حقوق ارسالي به بانك </a:t>
            </a:r>
            <a:r>
              <a:rPr lang="ar-SA" sz="2400" b="1" dirty="0" smtClean="0">
                <a:effectLst>
                  <a:outerShdw blurRad="38100" dist="38100" dir="2700000" algn="tl">
                    <a:srgbClr val="000000">
                      <a:alpha val="43137"/>
                    </a:srgbClr>
                  </a:outerShdw>
                </a:effectLst>
                <a:cs typeface="B Nazanin" pitchFamily="2" charset="-78"/>
              </a:rPr>
              <a:t>براي پرداخت حقوق پزشكان خانواده و ماما/پرستارهاي طرف قرارداد برنامه را پس از </a:t>
            </a:r>
            <a:r>
              <a:rPr lang="ar-SA" sz="2400" b="1" dirty="0" smtClean="0">
                <a:solidFill>
                  <a:srgbClr val="0070C0"/>
                </a:solidFill>
                <a:effectLst>
                  <a:outerShdw blurRad="38100" dist="38100" dir="2700000" algn="tl">
                    <a:srgbClr val="000000">
                      <a:alpha val="43137"/>
                    </a:srgbClr>
                  </a:outerShdw>
                </a:effectLst>
                <a:cs typeface="B Nazanin" pitchFamily="2" charset="-78"/>
              </a:rPr>
              <a:t>ممهور شدن به مهر بانك در پايان هرماه </a:t>
            </a:r>
            <a:r>
              <a:rPr lang="ar-SA" sz="2400" b="1" dirty="0" smtClean="0">
                <a:effectLst>
                  <a:outerShdw blurRad="38100" dist="38100" dir="2700000" algn="tl">
                    <a:srgbClr val="000000">
                      <a:alpha val="43137"/>
                    </a:srgbClr>
                  </a:outerShdw>
                </a:effectLst>
                <a:cs typeface="B Nazanin" pitchFamily="2" charset="-78"/>
              </a:rPr>
              <a:t>به تفكيك اسمي به اداره كل بيمه سلامت استان ارائه نمايد.</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27</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a:bodyPr>
          <a:lstStyle/>
          <a:p>
            <a:pPr algn="just" rtl="1">
              <a:lnSpc>
                <a:spcPct val="150000"/>
              </a:lnSpc>
            </a:pPr>
            <a:r>
              <a:rPr lang="fa-IR" sz="2400" b="1" dirty="0" smtClean="0">
                <a:solidFill>
                  <a:srgbClr val="0070C0"/>
                </a:solidFill>
                <a:effectLst>
                  <a:outerShdw blurRad="38100" dist="38100" dir="2700000" algn="tl">
                    <a:srgbClr val="000000">
                      <a:alpha val="43137"/>
                    </a:srgbClr>
                  </a:outerShdw>
                </a:effectLst>
                <a:cs typeface="B Nazanin" pitchFamily="2" charset="-78"/>
              </a:rPr>
              <a:t>فرانشيز دريافتي خدمات ارائه شده به بيمه شدگان داراي دفترچه بيمه روستايي عبارتست از:</a:t>
            </a: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براي خدمات پزشكي و مامايي (درمان) معادل 10% تعرفه عمومي (شرايط اورژانس رايگان است و ارائه خدمت در روزهاي تعطيل و ساعات غيراداري با فرانشيز 30% است)</a:t>
            </a:r>
          </a:p>
          <a:p>
            <a:pPr algn="just" rtl="1">
              <a:lnSpc>
                <a:spcPct val="150000"/>
              </a:lnSpc>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براي خدمت دارويي (غيراز داروهاي مكمل گروههاي هدف) معادل 30% هزينه دارو</a:t>
            </a:r>
          </a:p>
          <a:p>
            <a:pPr algn="just" rtl="1">
              <a:lnSpc>
                <a:spcPct val="150000"/>
              </a:lnSpc>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براي خدمات پاراكلينيك معادل 15% تعرفه خدمت</a:t>
            </a:r>
          </a:p>
          <a:p>
            <a:pPr algn="just" rtl="1">
              <a:lnSpc>
                <a:spcPct val="150000"/>
              </a:lnSpc>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براي خدمات تزريقات و پانسمان معادل 10% تعرفه اعلام شده در كتاب كاليفرنيا</a:t>
            </a: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28</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a:bodyPr>
          <a:lstStyle/>
          <a:p>
            <a:pPr algn="just" rtl="1">
              <a:lnSpc>
                <a:spcPct val="150000"/>
              </a:lnSpc>
            </a:pPr>
            <a:r>
              <a:rPr lang="fa-IR" sz="2400" b="1" dirty="0" smtClean="0">
                <a:solidFill>
                  <a:srgbClr val="0070C0"/>
                </a:solidFill>
                <a:effectLst>
                  <a:outerShdw blurRad="38100" dist="38100" dir="2700000" algn="tl">
                    <a:srgbClr val="000000">
                      <a:alpha val="43137"/>
                    </a:srgbClr>
                  </a:outerShdw>
                </a:effectLst>
                <a:cs typeface="B Nazanin" pitchFamily="2" charset="-78"/>
              </a:rPr>
              <a:t>استمرار پرداخت ها توسط اداره کل بیمه استان منوط به دریافت اوراق جداشده دفترچه بیمه روستایی است.</a:t>
            </a: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براساس تبصره 3 از بند 10 تفاهم نامه باید کمیته بررسی نسخ سطح اول خدمات در سطح دانشگاه تشکیل شود و نتیجه بررسی ها توسط اداره کل بیمه استان با همکاری مرکز بهداشت شهرستان هر ماه یکبار به ستاد اجرایی ارائه دهند.</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29</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r>
              <a:rPr lang="fa-IR" sz="3600" b="1" dirty="0" smtClean="0">
                <a:solidFill>
                  <a:srgbClr val="FF0000"/>
                </a:solidFill>
                <a:effectLst>
                  <a:outerShdw blurRad="38100" dist="38100" dir="2700000" algn="tl">
                    <a:srgbClr val="000000">
                      <a:alpha val="43137"/>
                    </a:srgbClr>
                  </a:outerShdw>
                </a:effectLst>
                <a:cs typeface="B Nazanin" pitchFamily="2" charset="-78"/>
              </a:rPr>
              <a:t>مستندات قانوني برنامه:</a:t>
            </a:r>
            <a:endParaRPr lang="en-US" sz="36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84101"/>
            <a:ext cx="10515600" cy="4592862"/>
          </a:xfrm>
        </p:spPr>
        <p:txBody>
          <a:bodyPr>
            <a:normAutofit lnSpcReduction="10000"/>
          </a:bodyPr>
          <a:lstStyle/>
          <a:p>
            <a:pPr algn="just" rtl="1">
              <a:lnSpc>
                <a:spcPct val="150000"/>
              </a:lnSpc>
              <a:spcAft>
                <a:spcPts val="1800"/>
              </a:spcAft>
              <a:buFont typeface="Wingdings" pitchFamily="2" charset="2"/>
              <a:buChar char="v"/>
            </a:pPr>
            <a:r>
              <a:rPr lang="fa-IR" sz="2600" b="1" dirty="0" smtClean="0">
                <a:effectLst>
                  <a:outerShdw blurRad="38100" dist="38100" dir="2700000" algn="tl">
                    <a:srgbClr val="000000">
                      <a:alpha val="43137"/>
                    </a:srgbClr>
                  </a:outerShdw>
                </a:effectLst>
                <a:cs typeface="B Nazanin" pitchFamily="2" charset="-78"/>
              </a:rPr>
              <a:t>ماده 91 در قانون برنامه چهارم توسعه اقتصادي، اجتماعي و فرهنگي کشور و بندهای ج و د ماده 32 و بند الف ماده 35 و بند ج ماده 38 برنامه پنجم توسعه اقتصادي، اجتماعي و فرهنگي کشور با تاكيد بر استقرار بيمه سلامت با محوريت پزشك خانواده و نظام ارجاع </a:t>
            </a:r>
          </a:p>
          <a:p>
            <a:pPr algn="just" rtl="1">
              <a:lnSpc>
                <a:spcPct val="150000"/>
              </a:lnSpc>
              <a:spcAft>
                <a:spcPts val="1800"/>
              </a:spcAft>
              <a:buFont typeface="Wingdings" pitchFamily="2" charset="2"/>
              <a:buChar char="v"/>
            </a:pPr>
            <a:r>
              <a:rPr lang="fa-IR" sz="2600" b="1" dirty="0" smtClean="0">
                <a:effectLst>
                  <a:outerShdw blurRad="38100" dist="38100" dir="2700000" algn="tl">
                    <a:srgbClr val="000000">
                      <a:alpha val="43137"/>
                    </a:srgbClr>
                  </a:outerShdw>
                </a:effectLst>
                <a:cs typeface="B Nazanin" pitchFamily="2" charset="-78"/>
              </a:rPr>
              <a:t>بند 8 سياست هاي كلي سلامت، ابلاغ شده توسط رهبر معظم انقلاب، افزايش و بهبود كيفيت و ايمني خدمات و مراقبت هاي جامع و يكپارچه سلامت با محوريت عدالت و تاكيد بر پاسخگويي، اطلاع رساني شفاف، اثربخشي، كارآيي و بهره وري در قالب شبكه بهداشتي درماني و منطبق برنظام سطح بندي و ارجاع</a:t>
            </a:r>
          </a:p>
          <a:p>
            <a:pPr algn="r" rtl="1">
              <a:spcAft>
                <a:spcPts val="1800"/>
              </a:spcAft>
            </a:pPr>
            <a:endParaRPr lang="en-US" dirty="0">
              <a:cs typeface="B Koodak" panose="00000700000000000000"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3</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lnSpcReduction="10000"/>
          </a:bodyPr>
          <a:lstStyle/>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بازای هر 3500 نفر جمعیت تحت پوشش مرکز مجری، جذب یک پزشک خانواده و بازای هر دو پزشک خانواده، (8000 نفر) جذب یک ماما ضرورت دارد. مراکز با جمعیت کمتراز 3500 نفر باید حداقل یک پزشک و یک ماما را به کارگیری کنند. </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چنانچه جمعيت تحت پوشش هر پزشک خانواده از 3500 نفر بيشتر شد، ملاک پرداخت سرانه نسبت به جمعيت از سوی اداره بيمه استان به قرار زير می شود. ولي در محاسبه حقوق براي پزشك بايد كل جمعيت در فرمول قرار گيرد.</a:t>
            </a:r>
            <a:endParaRPr lang="en-US" sz="2400" b="1" dirty="0" smtClean="0">
              <a:effectLst>
                <a:outerShdw blurRad="38100" dist="38100" dir="2700000" algn="tl">
                  <a:srgbClr val="000000">
                    <a:alpha val="43137"/>
                  </a:srgbClr>
                </a:outerShdw>
              </a:effectLst>
              <a:cs typeface="B Nazanin" pitchFamily="2" charset="-78"/>
            </a:endParaRPr>
          </a:p>
          <a:p>
            <a:pPr lvl="0" algn="just" rtl="1">
              <a:lnSpc>
                <a:spcPct val="150000"/>
              </a:lnSpc>
              <a:buFont typeface="Wingdings" pitchFamily="2" charset="2"/>
              <a:buChar char="v"/>
            </a:pPr>
            <a:r>
              <a:rPr lang="fa-IR" sz="2400" b="1" dirty="0" smtClean="0">
                <a:solidFill>
                  <a:srgbClr val="0070C0"/>
                </a:solidFill>
                <a:effectLst>
                  <a:outerShdw blurRad="38100" dist="38100" dir="2700000" algn="tl">
                    <a:srgbClr val="000000">
                      <a:alpha val="43137"/>
                    </a:srgbClr>
                  </a:outerShdw>
                </a:effectLst>
                <a:cs typeface="B Nazanin" pitchFamily="2" charset="-78"/>
              </a:rPr>
              <a:t>تا 3500 نفر جمعيت تحت پوشش يک پزشک			100% سرانه پزشك</a:t>
            </a:r>
            <a:endParaRPr lang="en-US"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Font typeface="Wingdings" pitchFamily="2" charset="2"/>
              <a:buChar char="v"/>
            </a:pPr>
            <a:r>
              <a:rPr lang="fa-IR" sz="2400" b="1" dirty="0" smtClean="0">
                <a:solidFill>
                  <a:srgbClr val="0070C0"/>
                </a:solidFill>
                <a:effectLst>
                  <a:outerShdw blurRad="38100" dist="38100" dir="2700000" algn="tl">
                    <a:srgbClr val="000000">
                      <a:alpha val="43137"/>
                    </a:srgbClr>
                  </a:outerShdw>
                </a:effectLst>
                <a:cs typeface="B Nazanin" pitchFamily="2" charset="-78"/>
              </a:rPr>
              <a:t>از 3501 تا 5000 نفر جمعيت تحت پوشش يک پزشک</a:t>
            </a:r>
            <a:r>
              <a:rPr lang="fa-IR" sz="2400" dirty="0" smtClean="0">
                <a:solidFill>
                  <a:srgbClr val="0070C0"/>
                </a:solidFill>
              </a:rPr>
              <a:t>		</a:t>
            </a:r>
            <a:r>
              <a:rPr lang="fa-IR" sz="2400" b="1" dirty="0" smtClean="0">
                <a:solidFill>
                  <a:srgbClr val="0070C0"/>
                </a:solidFill>
                <a:effectLst>
                  <a:outerShdw blurRad="38100" dist="38100" dir="2700000" algn="tl">
                    <a:srgbClr val="000000">
                      <a:alpha val="43137"/>
                    </a:srgbClr>
                  </a:outerShdw>
                </a:effectLst>
                <a:cs typeface="B Nazanin" pitchFamily="2" charset="-78"/>
              </a:rPr>
              <a:t>50%  سرانه پزشك</a:t>
            </a:r>
          </a:p>
          <a:p>
            <a:pPr algn="just" rtl="1">
              <a:lnSpc>
                <a:spcPct val="150000"/>
              </a:lnSpc>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30</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455313"/>
            <a:ext cx="10515600" cy="4721650"/>
          </a:xfrm>
        </p:spPr>
        <p:txBody>
          <a:bodyPr>
            <a:normAutofit lnSpcReduction="10000"/>
          </a:bodyPr>
          <a:lstStyle/>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قراردادن بیش از 5000 نفر جمعیت در پوشش یک پزشک به هیچوجه مورد قبول نیست و این جمعیت مازاد در مناطق خاص پس از تایید ستاد هماهنگی کشوری در فرمول حقوقی پزشک ضریب 30% را می گیرند. باتوجه به افزایش قابل ملاحظه حقوق پزشکان، انتظار می رود مدیریت دانشگاه تلاش کافی برای جذب پزشکان براساس 3500 نفر، یک پزشک را انجام دهند</a:t>
            </a:r>
          </a:p>
          <a:p>
            <a:pPr algn="just" rtl="1">
              <a:lnSpc>
                <a:spcPct val="15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solidFill>
                  <a:srgbClr val="0070C0"/>
                </a:solidFill>
                <a:effectLst>
                  <a:outerShdw blurRad="38100" dist="38100" dir="2700000" algn="tl">
                    <a:srgbClr val="000000">
                      <a:alpha val="43137"/>
                    </a:srgbClr>
                  </a:outerShdw>
                </a:effectLst>
                <a:cs typeface="B Nazanin" pitchFamily="2" charset="-78"/>
              </a:rPr>
              <a:t>ستاد اجرایی استان می تواند برای پزشکان خانواده ای که در شرایط سخت و ویژه خدمت ارائه می دهند تا 10% مبلغ قرارداد پرداخت اضافی نماید. محل اعتبار این موضوع، از اعتبارات دانشگاهی یا با موافقت اداره کل بیمه استان از پرداخت اضافی بیمه می باشد.</a:t>
            </a:r>
            <a:endParaRPr lang="en-US"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31</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a:bodyPr>
          <a:lstStyle/>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ارائه تمامی خدمات بهداشتی تعریف شده در بسته های خدمتی، کاملا رایگان است ازجمله مشاوره قبل و بعداز ازدواج. درصورت ارائه خدمات درمانی باید فرانشیز خدمت مربوطه اخذ گردد. درمورد انجام پاپ اسمیر، برمبنای اینکه خدمت توسط پزشک یا ماما ارائه شود، فرانشیز براساس تعرفه آن خدمت دریافت می گردد.</a:t>
            </a:r>
          </a:p>
          <a:p>
            <a:pPr algn="just" rtl="1">
              <a:lnSpc>
                <a:spcPct val="15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solidFill>
                  <a:srgbClr val="0070C0"/>
                </a:solidFill>
                <a:effectLst>
                  <a:outerShdw blurRad="38100" dist="38100" dir="2700000" algn="tl">
                    <a:srgbClr val="000000">
                      <a:alpha val="43137"/>
                    </a:srgbClr>
                  </a:outerShdw>
                </a:effectLst>
                <a:cs typeface="B Nazanin" pitchFamily="2" charset="-78"/>
              </a:rPr>
              <a:t>انعقاد قرارداد براي ارائه خدمات به جمعيت ساكن در شهرهاي زير 20000 نفر بايد از همان الگوي سرانه جمعيت روستايي تبعيت كند.</a:t>
            </a:r>
            <a:endParaRPr lang="en-US"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32</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a:bodyPr>
          <a:lstStyle/>
          <a:p>
            <a:pPr algn="just" rtl="1">
              <a:lnSpc>
                <a:spcPct val="150000"/>
              </a:lnSpc>
            </a:pPr>
            <a:r>
              <a:rPr lang="fa-IR" sz="2400" b="1" dirty="0" smtClean="0">
                <a:solidFill>
                  <a:srgbClr val="0070C0"/>
                </a:solidFill>
                <a:effectLst>
                  <a:outerShdw blurRad="38100" dist="38100" dir="2700000" algn="tl">
                    <a:srgbClr val="000000">
                      <a:alpha val="43137"/>
                    </a:srgbClr>
                  </a:outerShdw>
                </a:effectLst>
                <a:cs typeface="B Nazanin" pitchFamily="2" charset="-78"/>
              </a:rPr>
              <a:t>همانند مناطق روستایی و عشایر باید برای شهرهای زیر 20000 نفر نیز سالانه سرشماری جمعیت انجام شده و داده ها به زیج حیاتی و برنامه سامانه الکترونیک سلامت وارد شوند. تعیین نوع بیمه افراد مورد سرشماری از ضروریات است. درصورت نداشتن اطلاعات از جمعیت شهرهای زیر 20000 نفر، ضرورت دارد در سال جاری حداکثر تا 10 تیرماه این اقدام صورت پذیرد. </a:t>
            </a: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ستاد هماهنگی کشوری تشکیل می شود که وظیفه نظارت بر اجرای صحیح برنامه، بررسی هزینه و برآورد بودجه سالانه و حل اختلاف ستادهای هماهنگی استانها/ دانشگاهها را به عهده دارد.</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33</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fontScale="92500" lnSpcReduction="10000"/>
          </a:bodyPr>
          <a:lstStyle/>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باتوجه به انجام نظارتهای مشترک، اداره بيمه </a:t>
            </a:r>
            <a:r>
              <a:rPr lang="fa-IR" sz="2600" b="1" dirty="0" smtClean="0">
                <a:effectLst>
                  <a:outerShdw blurRad="38100" dist="38100" dir="2700000" algn="tl">
                    <a:srgbClr val="000000">
                      <a:alpha val="43137"/>
                    </a:srgbClr>
                  </a:outerShdw>
                </a:effectLst>
                <a:cs typeface="B Nazanin" pitchFamily="2" charset="-78"/>
              </a:rPr>
              <a:t>استان موظف است پس خوراند بازديدهای انجام شده در طول ماه قبل را تا حداکثر دهم ماه بعد برای رفع نواقص اعلام کند تا فرصت </a:t>
            </a:r>
            <a:r>
              <a:rPr lang="fa-IR" sz="2400" b="1" dirty="0" smtClean="0">
                <a:effectLst>
                  <a:outerShdw blurRad="38100" dist="38100" dir="2700000" algn="tl">
                    <a:srgbClr val="000000">
                      <a:alpha val="43137"/>
                    </a:srgbClr>
                  </a:outerShdw>
                </a:effectLst>
                <a:cs typeface="B Nazanin" pitchFamily="2" charset="-78"/>
              </a:rPr>
              <a:t>کافی برای اصلاح اقدامات توسط مراکز بهداشت استان ها و شهرستان ها فراهم باشد. بديهی است که نکات مورد نظر سازمان بيمه که متعاقباً و بطور مشترك اعلام می شود، به سازمان بيمه منعکس مي گردد. مركز بهداشت استان موظف به </a:t>
            </a:r>
            <a:r>
              <a:rPr lang="fa-IR" sz="2400" b="1" dirty="0" smtClean="0">
                <a:solidFill>
                  <a:srgbClr val="0070C0"/>
                </a:solidFill>
                <a:effectLst>
                  <a:outerShdw blurRad="38100" dist="38100" dir="2700000" algn="tl">
                    <a:srgbClr val="000000">
                      <a:alpha val="43137"/>
                    </a:srgbClr>
                  </a:outerShdw>
                </a:effectLst>
                <a:cs typeface="B Nazanin" pitchFamily="2" charset="-78"/>
              </a:rPr>
              <a:t>پيگيري درمورد اين ماده </a:t>
            </a:r>
            <a:r>
              <a:rPr lang="fa-IR" sz="2400" b="1" dirty="0" smtClean="0">
                <a:effectLst>
                  <a:outerShdw blurRad="38100" dist="38100" dir="2700000" algn="tl">
                    <a:srgbClr val="000000">
                      <a:alpha val="43137"/>
                    </a:srgbClr>
                  </a:outerShdw>
                </a:effectLst>
                <a:cs typeface="B Nazanin" pitchFamily="2" charset="-78"/>
              </a:rPr>
              <a:t>مي باشد.</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چنانچه جمعيت تحت پوشش يك پزشك كمتراز 2000 نفر باشد، </a:t>
            </a:r>
            <a:r>
              <a:rPr lang="fa-IR" sz="2400" b="1" dirty="0" smtClean="0">
                <a:solidFill>
                  <a:srgbClr val="0070C0"/>
                </a:solidFill>
                <a:effectLst>
                  <a:outerShdw blurRad="38100" dist="38100" dir="2700000" algn="tl">
                    <a:srgbClr val="000000">
                      <a:alpha val="43137"/>
                    </a:srgbClr>
                  </a:outerShdw>
                </a:effectLst>
                <a:cs typeface="B Nazanin" pitchFamily="2" charset="-78"/>
              </a:rPr>
              <a:t>قرارداد تا سقف 2000 نفر </a:t>
            </a:r>
            <a:r>
              <a:rPr lang="fa-IR" sz="2400" b="1" dirty="0" smtClean="0">
                <a:effectLst>
                  <a:outerShdw blurRad="38100" dist="38100" dir="2700000" algn="tl">
                    <a:srgbClr val="000000">
                      <a:alpha val="43137"/>
                    </a:srgbClr>
                  </a:outerShdw>
                </a:effectLst>
                <a:cs typeface="B Nazanin" pitchFamily="2" charset="-78"/>
              </a:rPr>
              <a:t>با وي منعقد مي گردد. قطعا" در شرایطی که جمعیت تحت پوشش پزشک کمتراز 3500 نفر می باشد، حقوق وی از حداقل اعلام شده در تفاهم نامه، کمتر خواهد شد.</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34</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6"/>
            <a:ext cx="11992131" cy="969000"/>
          </a:xfrm>
        </p:spPr>
        <p:txBody>
          <a:bodyPr/>
          <a:lstStyle/>
          <a:p>
            <a:pPr algn="r"/>
            <a:r>
              <a:rPr lang="fa-IR" sz="36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a:t>
            </a:r>
            <a:r>
              <a:rPr lang="fa-IR" b="1" dirty="0" smtClean="0">
                <a:solidFill>
                  <a:srgbClr val="FF0000"/>
                </a:solidFill>
                <a:effectLst>
                  <a:outerShdw blurRad="38100" dist="38100" dir="2700000" algn="tl">
                    <a:srgbClr val="000000">
                      <a:alpha val="43137"/>
                    </a:srgbClr>
                  </a:outerShdw>
                </a:effectLst>
                <a:cs typeface="B Nazanin" pitchFamily="2" charset="-78"/>
              </a:rPr>
              <a:t> </a:t>
            </a:r>
            <a:endParaRPr lang="en-US" dirty="0"/>
          </a:p>
        </p:txBody>
      </p:sp>
      <p:sp>
        <p:nvSpPr>
          <p:cNvPr id="3" name="Content Placeholder 2"/>
          <p:cNvSpPr>
            <a:spLocks noGrp="1"/>
          </p:cNvSpPr>
          <p:nvPr>
            <p:ph idx="1"/>
          </p:nvPr>
        </p:nvSpPr>
        <p:spPr>
          <a:xfrm>
            <a:off x="838199" y="1319134"/>
            <a:ext cx="11019021" cy="4857829"/>
          </a:xfrm>
        </p:spPr>
        <p:txBody>
          <a:bodyPr>
            <a:normAutofit lnSpcReduction="10000"/>
          </a:bodyPr>
          <a:lstStyle/>
          <a:p>
            <a:pPr algn="just" rtl="1"/>
            <a:r>
              <a:rPr lang="fa-IR" b="1" dirty="0" smtClean="0">
                <a:solidFill>
                  <a:schemeClr val="accent5">
                    <a:lumMod val="75000"/>
                  </a:schemeClr>
                </a:solidFill>
                <a:cs typeface="B Nazanin" pitchFamily="2" charset="-78"/>
              </a:rPr>
              <a:t>اولويت براي جذب پزشك و ماما بترتيب عبارتست از</a:t>
            </a:r>
            <a:r>
              <a:rPr lang="fa-IR" b="1" dirty="0" smtClean="0">
                <a:cs typeface="B Nazanin" pitchFamily="2" charset="-78"/>
              </a:rPr>
              <a:t>: پزشكان يا ماماهاي</a:t>
            </a:r>
            <a:r>
              <a:rPr lang="fa-IR" b="1" dirty="0" smtClean="0">
                <a:solidFill>
                  <a:schemeClr val="accent5">
                    <a:lumMod val="75000"/>
                  </a:schemeClr>
                </a:solidFill>
                <a:cs typeface="B Nazanin" pitchFamily="2" charset="-78"/>
              </a:rPr>
              <a:t> استخدامي </a:t>
            </a:r>
            <a:r>
              <a:rPr lang="fa-IR" b="1" dirty="0" smtClean="0">
                <a:cs typeface="B Nazanin" pitchFamily="2" charset="-78"/>
              </a:rPr>
              <a:t>شاغل در مركز (رسمي و پيماني از طريق مصوبه هيات رييسه دانشگاه هاي علوم پزشكي كشور)؛ پزشكان يا ماماهاي </a:t>
            </a:r>
            <a:r>
              <a:rPr lang="fa-IR" b="1" dirty="0" smtClean="0">
                <a:solidFill>
                  <a:schemeClr val="accent5">
                    <a:lumMod val="75000"/>
                  </a:schemeClr>
                </a:solidFill>
                <a:cs typeface="B Nazanin" pitchFamily="2" charset="-78"/>
              </a:rPr>
              <a:t>بخش خصوصي </a:t>
            </a:r>
            <a:r>
              <a:rPr lang="fa-IR" b="1" dirty="0" smtClean="0">
                <a:cs typeface="B Nazanin" pitchFamily="2" charset="-78"/>
              </a:rPr>
              <a:t>طرف قرارداد وفعال در محل )آنانكه مطب دارند و به شرط تعطيلي مطب و در نهايت پزشكان </a:t>
            </a:r>
            <a:r>
              <a:rPr lang="fa-IR" b="1" dirty="0" smtClean="0">
                <a:solidFill>
                  <a:schemeClr val="accent5">
                    <a:lumMod val="75000"/>
                  </a:schemeClr>
                </a:solidFill>
                <a:cs typeface="B Nazanin" pitchFamily="2" charset="-78"/>
              </a:rPr>
              <a:t>طرحي و پيام آور </a:t>
            </a:r>
            <a:r>
              <a:rPr lang="fa-IR" b="1" dirty="0" smtClean="0">
                <a:cs typeface="B Nazanin" pitchFamily="2" charset="-78"/>
              </a:rPr>
              <a:t>و البته براساس ضوابط تعيين شده توسط مركز بهداشت استان. </a:t>
            </a:r>
          </a:p>
          <a:p>
            <a:pPr algn="just" rtl="1"/>
            <a:r>
              <a:rPr lang="fa-IR" b="1" dirty="0" smtClean="0">
                <a:solidFill>
                  <a:schemeClr val="accent5">
                    <a:lumMod val="75000"/>
                  </a:schemeClr>
                </a:solidFill>
                <a:cs typeface="B Nazanin" pitchFamily="2" charset="-78"/>
              </a:rPr>
              <a:t>تبصره 1</a:t>
            </a:r>
            <a:r>
              <a:rPr lang="fa-IR" b="1" dirty="0" smtClean="0">
                <a:cs typeface="B Nazanin" pitchFamily="2" charset="-78"/>
              </a:rPr>
              <a:t>: تمامي پزشكان خانواده مستقر در مركز بهداشتي درماني مجري برنامه بيمه روستايي، مسوول جمعيت تحت پوشش مركز هستند ولي يكي از آنها، به عنوان </a:t>
            </a:r>
            <a:r>
              <a:rPr lang="fa-IR" b="1" dirty="0" smtClean="0">
                <a:solidFill>
                  <a:schemeClr val="accent5">
                    <a:lumMod val="75000"/>
                  </a:schemeClr>
                </a:solidFill>
                <a:cs typeface="B Nazanin" pitchFamily="2" charset="-78"/>
              </a:rPr>
              <a:t>مسوول مركز بهداشتي درماني </a:t>
            </a:r>
            <a:r>
              <a:rPr lang="fa-IR" b="1" dirty="0" smtClean="0">
                <a:cs typeface="B Nazanin" pitchFamily="2" charset="-78"/>
              </a:rPr>
              <a:t>و رابط مركز با مركز بهداشت شهرستان تعيين خواهد شدبا اولويت پزشك رسمي يا پيماني. مركز </a:t>
            </a:r>
            <a:r>
              <a:rPr lang="fa-IR" sz="2200" b="1" dirty="0" smtClean="0">
                <a:effectLst>
                  <a:outerShdw blurRad="38100" dist="38100" dir="2700000" algn="tl">
                    <a:srgbClr val="000000">
                      <a:alpha val="43137"/>
                    </a:srgbClr>
                  </a:outerShdw>
                </a:effectLst>
                <a:cs typeface="B Nazanin" pitchFamily="2" charset="-78"/>
              </a:rPr>
              <a:t>بهداشت</a:t>
            </a:r>
            <a:r>
              <a:rPr lang="fa-IR" b="1" dirty="0" smtClean="0">
                <a:cs typeface="B Nazanin" pitchFamily="2" charset="-78"/>
              </a:rPr>
              <a:t> شهرستان مي تواند </a:t>
            </a:r>
            <a:r>
              <a:rPr lang="fa-IR" b="1" dirty="0" smtClean="0">
                <a:solidFill>
                  <a:schemeClr val="accent5">
                    <a:lumMod val="75000"/>
                  </a:schemeClr>
                </a:solidFill>
                <a:cs typeface="B Nazanin" pitchFamily="2" charset="-78"/>
              </a:rPr>
              <a:t>ماهانه از 1% تا حداكثر 4% </a:t>
            </a:r>
            <a:r>
              <a:rPr lang="fa-IR" b="1" dirty="0" smtClean="0">
                <a:cs typeface="B Nazanin" pitchFamily="2" charset="-78"/>
              </a:rPr>
              <a:t>كل مبلغ قرارداد را به عنوان حق مسووليت باتوجه به درصد عملكرد پزشك در نتيجه پايش، براي اين فرد قائل شود ، </a:t>
            </a:r>
            <a:r>
              <a:rPr lang="fa-IR" b="1" dirty="0" smtClean="0">
                <a:solidFill>
                  <a:schemeClr val="accent5">
                    <a:lumMod val="75000"/>
                  </a:schemeClr>
                </a:solidFill>
                <a:cs typeface="B Nazanin" pitchFamily="2" charset="-78"/>
              </a:rPr>
              <a:t>3% تا 4% فقط خاص مراكز شبانه روزي</a:t>
            </a:r>
            <a:r>
              <a:rPr lang="fa-IR" b="1" dirty="0" smtClean="0">
                <a:cs typeface="B Nazanin" pitchFamily="2" charset="-78"/>
              </a:rPr>
              <a:t> طبق دفترچه هاي طرح هاي گسترش است). محل تامين اين اعتبار از منابع اعتباري برنامه بيمه روستايي و پزشك خانواده </a:t>
            </a:r>
            <a:r>
              <a:rPr lang="fa-IR" b="1" dirty="0" smtClean="0">
                <a:solidFill>
                  <a:schemeClr val="accent5">
                    <a:lumMod val="75000"/>
                  </a:schemeClr>
                </a:solidFill>
                <a:cs typeface="B Nazanin" pitchFamily="2" charset="-78"/>
              </a:rPr>
              <a:t>(درآمدهاي اختصاصي) </a:t>
            </a:r>
            <a:r>
              <a:rPr lang="fa-IR" b="1" dirty="0" smtClean="0">
                <a:cs typeface="B Nazanin" pitchFamily="2" charset="-78"/>
              </a:rPr>
              <a:t>است.</a:t>
            </a:r>
            <a:endParaRPr lang="en-US" b="1" dirty="0" smtClean="0">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442434"/>
            <a:ext cx="10515600" cy="4734529"/>
          </a:xfrm>
        </p:spPr>
        <p:txBody>
          <a:bodyPr>
            <a:normAutofit lnSpcReduction="10000"/>
          </a:bodyPr>
          <a:lstStyle/>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در مناطقی که امکان جذب پزشک به سختی میسر است به شرط موافقت کمیته استانی و امکان تامین منابع مالی از سوی دانشگاه علوم پزشکی می توان از نوع </a:t>
            </a:r>
            <a:r>
              <a:rPr lang="fa-IR" sz="2400" b="1" dirty="0" smtClean="0">
                <a:solidFill>
                  <a:srgbClr val="0070C0"/>
                </a:solidFill>
                <a:effectLst>
                  <a:outerShdw blurRad="38100" dist="38100" dir="2700000" algn="tl">
                    <a:srgbClr val="000000">
                      <a:alpha val="43137"/>
                    </a:srgbClr>
                  </a:outerShdw>
                </a:effectLst>
                <a:cs typeface="B Nazanin" pitchFamily="2" charset="-78"/>
              </a:rPr>
              <a:t>قرارداد اقماری </a:t>
            </a:r>
            <a:r>
              <a:rPr lang="fa-IR" sz="2400" b="1" dirty="0" smtClean="0">
                <a:effectLst>
                  <a:outerShdw blurRad="38100" dist="38100" dir="2700000" algn="tl">
                    <a:srgbClr val="000000">
                      <a:alpha val="43137"/>
                    </a:srgbClr>
                  </a:outerShdw>
                </a:effectLst>
                <a:cs typeface="B Nazanin" pitchFamily="2" charset="-78"/>
              </a:rPr>
              <a:t>استفاده کرد (یعنی </a:t>
            </a:r>
            <a:r>
              <a:rPr lang="fa-IR" sz="2400" b="1" dirty="0" smtClean="0">
                <a:solidFill>
                  <a:srgbClr val="0070C0"/>
                </a:solidFill>
                <a:effectLst>
                  <a:outerShdw blurRad="38100" dist="38100" dir="2700000" algn="tl">
                    <a:srgbClr val="000000">
                      <a:alpha val="43137"/>
                    </a:srgbClr>
                  </a:outerShdw>
                </a:effectLst>
                <a:cs typeface="B Nazanin" pitchFamily="2" charset="-78"/>
              </a:rPr>
              <a:t>70% حقوق برای 15 روز کار در ماه</a:t>
            </a:r>
            <a:r>
              <a:rPr lang="fa-IR" sz="2400" b="1" dirty="0" smtClean="0">
                <a:effectLst>
                  <a:outerShdw blurRad="38100" dist="38100" dir="2700000" algn="tl">
                    <a:srgbClr val="000000">
                      <a:alpha val="43137"/>
                    </a:srgbClr>
                  </a:outerShdw>
                </a:effectLst>
                <a:cs typeface="B Nazanin" pitchFamily="2" charset="-78"/>
              </a:rPr>
              <a:t>). در چنین شرایطی با توجه به مقررات معاونت پشتیبانی باید برای مرخصی آنها اقدام کرد که نصف میزان مرخصی را خواهند داشت.</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در ابتدای کار پزشک خانواده و ماما/پرستار باید </a:t>
            </a:r>
            <a:r>
              <a:rPr lang="fa-IR" sz="2400" b="1" dirty="0" smtClean="0">
                <a:solidFill>
                  <a:srgbClr val="0070C0"/>
                </a:solidFill>
                <a:effectLst>
                  <a:outerShdw blurRad="38100" dist="38100" dir="2700000" algn="tl">
                    <a:srgbClr val="000000">
                      <a:alpha val="43137"/>
                    </a:srgbClr>
                  </a:outerShdw>
                </a:effectLst>
                <a:cs typeface="B Nazanin" pitchFamily="2" charset="-78"/>
              </a:rPr>
              <a:t>آموزش لازم </a:t>
            </a:r>
            <a:r>
              <a:rPr lang="fa-IR" sz="2400" b="1" dirty="0" smtClean="0">
                <a:effectLst>
                  <a:outerShdw blurRad="38100" dist="38100" dir="2700000" algn="tl">
                    <a:srgbClr val="000000">
                      <a:alpha val="43137"/>
                    </a:srgbClr>
                  </a:outerShdw>
                </a:effectLst>
                <a:cs typeface="B Nazanin" pitchFamily="2" charset="-78"/>
              </a:rPr>
              <a:t>براساس بسته هاي آموزشی شناخت نظام شبكه، وظايف افراد طرف قرارداد، بسته هاي خدمت و ... ارائه شود. دوره آموزش بدو خدمت پزشک خانواده و ماما جزء خدمت او خواهد بود و بايد به آنها گواهينامه داده شود.</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36</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029"/>
          </a:xfrm>
        </p:spPr>
        <p:txBody>
          <a:bodyPr>
            <a:normAutofit/>
          </a:bodyPr>
          <a:lstStyle/>
          <a:p>
            <a:pPr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dirty="0"/>
          </a:p>
        </p:txBody>
      </p:sp>
      <p:sp>
        <p:nvSpPr>
          <p:cNvPr id="3" name="Content Placeholder 2"/>
          <p:cNvSpPr>
            <a:spLocks noGrp="1"/>
          </p:cNvSpPr>
          <p:nvPr>
            <p:ph idx="1"/>
          </p:nvPr>
        </p:nvSpPr>
        <p:spPr>
          <a:xfrm>
            <a:off x="224852" y="1199213"/>
            <a:ext cx="11128948" cy="4977750"/>
          </a:xfrm>
        </p:spPr>
        <p:txBody>
          <a:bodyPr>
            <a:noAutofit/>
          </a:bodyPr>
          <a:lstStyle/>
          <a:p>
            <a:pPr algn="just" rtl="1"/>
            <a:r>
              <a:rPr lang="fa-IR" b="1" dirty="0" smtClean="0">
                <a:cs typeface="B Nazanin" pitchFamily="2" charset="-78"/>
              </a:rPr>
              <a:t>ماده 36 : در برنامه بيمه روستايي، پزشكاني كه از هر طريق ممكن )قرارداد با مركز بهداشت شهرستان يا در قالب رابطه استخدامي با مركز بهداشت شهرستان و ....( به عنوان پزشك خانواده مشغول خدمت به مردم روستايي و عشايري يا شهرهاي زير 20000 نفرمي شوند، اجازه فعاليت در بخش خصوصي حرف پزشكي )مطب و ... ( را نخواهند داشت ولي مجوز مطب آنها نبايد ابطال گردد.</a:t>
            </a:r>
          </a:p>
          <a:p>
            <a:pPr algn="r" rtl="1"/>
            <a:r>
              <a:rPr lang="fa-IR" b="1" dirty="0" smtClean="0">
                <a:cs typeface="B Nazanin" pitchFamily="2" charset="-78"/>
              </a:rPr>
              <a:t>تبصره 3: بايد قبل از انعقاد قرارداد با پزشكان خانواده، از معاونت درمان و دارو دانشگاه علوم پزشكي درمورد داشتن مطب وياستعلام گردد.</a:t>
            </a:r>
            <a:endParaRPr lang="en-US" b="1" dirty="0" smtClean="0">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fontScale="92500"/>
          </a:bodyPr>
          <a:lstStyle/>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براساس تبصره 7 از بند 4 تفاهم نامه مشترک، حداقل حکم حقوقی پزشک با جمعیت 3500 نفر تحت پوشش، </a:t>
            </a:r>
            <a:r>
              <a:rPr lang="fa-IR" sz="2400" b="1" dirty="0" smtClean="0">
                <a:solidFill>
                  <a:srgbClr val="0070C0"/>
                </a:solidFill>
                <a:effectLst>
                  <a:outerShdw blurRad="38100" dist="38100" dir="2700000" algn="tl">
                    <a:srgbClr val="000000">
                      <a:alpha val="43137"/>
                    </a:srgbClr>
                  </a:outerShdw>
                </a:effectLst>
                <a:cs typeface="B Nazanin" pitchFamily="2" charset="-78"/>
              </a:rPr>
              <a:t>مبلغ ماهانه 55 میلیون ریال برای پزشکان غیرطرحی و پیام آور </a:t>
            </a:r>
            <a:r>
              <a:rPr lang="fa-IR" sz="2400" b="1" dirty="0" smtClean="0">
                <a:effectLst>
                  <a:outerShdw blurRad="38100" dist="38100" dir="2700000" algn="tl">
                    <a:srgbClr val="000000">
                      <a:alpha val="43137"/>
                    </a:srgbClr>
                  </a:outerShdw>
                </a:effectLst>
                <a:cs typeface="B Nazanin" pitchFamily="2" charset="-78"/>
              </a:rPr>
              <a:t>می باشد. این رقم برای </a:t>
            </a:r>
            <a:r>
              <a:rPr lang="fa-IR" sz="2400" b="1" dirty="0" smtClean="0">
                <a:solidFill>
                  <a:srgbClr val="0070C0"/>
                </a:solidFill>
                <a:effectLst>
                  <a:outerShdw blurRad="38100" dist="38100" dir="2700000" algn="tl">
                    <a:srgbClr val="000000">
                      <a:alpha val="43137"/>
                    </a:srgbClr>
                  </a:outerShdw>
                </a:effectLst>
                <a:cs typeface="B Nazanin" pitchFamily="2" charset="-78"/>
              </a:rPr>
              <a:t>پزشکان طرحی و پیام آور حداقل 35/7 میلیون ریال </a:t>
            </a:r>
            <a:r>
              <a:rPr lang="fa-IR" sz="2400" b="1" dirty="0" smtClean="0">
                <a:effectLst>
                  <a:outerShdw blurRad="38100" dist="38100" dir="2700000" algn="tl">
                    <a:srgbClr val="000000">
                      <a:alpha val="43137"/>
                    </a:srgbClr>
                  </a:outerShdw>
                </a:effectLst>
                <a:cs typeface="B Nazanin" pitchFamily="2" charset="-78"/>
              </a:rPr>
              <a:t>است. بدیهی است رعایت کلیه مقررات و ضوابط بکارگیری نیروی انسانی حسب نوع بیمه برای هزینه های مربوطه (سنوات، بیمه، مالیات، عیدی و ...) الزامی است.</a:t>
            </a:r>
          </a:p>
          <a:p>
            <a:pPr algn="just" rtl="1">
              <a:lnSpc>
                <a:spcPct val="150000"/>
              </a:lnSpc>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براساس بند الف از بند4 تفاهم نامه مشترک، </a:t>
            </a:r>
            <a:r>
              <a:rPr lang="fa-IR" sz="2400" b="1" dirty="0" smtClean="0">
                <a:solidFill>
                  <a:srgbClr val="0070C0"/>
                </a:solidFill>
                <a:effectLst>
                  <a:outerShdw blurRad="38100" dist="38100" dir="2700000" algn="tl">
                    <a:srgbClr val="000000">
                      <a:alpha val="43137"/>
                    </a:srgbClr>
                  </a:outerShdw>
                </a:effectLst>
                <a:cs typeface="B Nazanin" pitchFamily="2" charset="-78"/>
              </a:rPr>
              <a:t>6% حقوق پزشکان خانواده برای بیتوته </a:t>
            </a:r>
            <a:r>
              <a:rPr lang="fa-IR" sz="2400" b="1" dirty="0" smtClean="0">
                <a:effectLst>
                  <a:outerShdw blurRad="38100" dist="38100" dir="2700000" algn="tl">
                    <a:srgbClr val="000000">
                      <a:alpha val="43137"/>
                    </a:srgbClr>
                  </a:outerShdw>
                </a:effectLst>
                <a:cs typeface="B Nazanin" pitchFamily="2" charset="-78"/>
              </a:rPr>
              <a:t>پزشک (به نسبت 3% براي ساعات غيراداري شنبه تا چهارشنبه و 3% براي روزهاي تعطيل) و</a:t>
            </a:r>
            <a:r>
              <a:rPr lang="fa-IR" sz="2400" b="1" dirty="0" smtClean="0">
                <a:solidFill>
                  <a:srgbClr val="0070C0"/>
                </a:solidFill>
                <a:effectLst>
                  <a:outerShdw blurRad="38100" dist="38100" dir="2700000" algn="tl">
                    <a:srgbClr val="000000">
                      <a:alpha val="43137"/>
                    </a:srgbClr>
                  </a:outerShdw>
                </a:effectLst>
                <a:cs typeface="B Nazanin" pitchFamily="2" charset="-78"/>
              </a:rPr>
              <a:t> 3% سهم دهگردشی </a:t>
            </a:r>
            <a:r>
              <a:rPr lang="fa-IR" sz="2400" b="1" dirty="0" smtClean="0">
                <a:effectLst>
                  <a:outerShdw blurRad="38100" dist="38100" dir="2700000" algn="tl">
                    <a:srgbClr val="000000">
                      <a:alpha val="43137"/>
                    </a:srgbClr>
                  </a:outerShdw>
                </a:effectLst>
                <a:cs typeface="B Nazanin" pitchFamily="2" charset="-78"/>
              </a:rPr>
              <a:t>وی تعیین شده است. حقوق پایه پزشک 70% و سهم پایش عملکرد سه ماهه وی 30% است.</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38</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136"/>
            <a:ext cx="10515600" cy="744146"/>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194873" y="1094282"/>
            <a:ext cx="11782268" cy="5531370"/>
          </a:xfrm>
        </p:spPr>
        <p:txBody>
          <a:bodyPr>
            <a:normAutofit fontScale="55000" lnSpcReduction="20000"/>
          </a:bodyPr>
          <a:lstStyle/>
          <a:p>
            <a:pPr algn="just" rtl="1">
              <a:lnSpc>
                <a:spcPct val="150000"/>
              </a:lnSpc>
            </a:pPr>
            <a:r>
              <a:rPr lang="fa-IR" sz="4000" b="1" dirty="0" smtClean="0">
                <a:effectLst>
                  <a:outerShdw blurRad="38100" dist="38100" dir="2700000" algn="tl">
                    <a:srgbClr val="000000">
                      <a:alpha val="43137"/>
                    </a:srgbClr>
                  </a:outerShdw>
                </a:effectLst>
                <a:cs typeface="B Nazanin" pitchFamily="2" charset="-78"/>
              </a:rPr>
              <a:t>براساس تبصره 7 از بند 4 تفاهم نامه مشترک، حداقل حکم حقوقی ماما/ پرستار با جمعیت 8000 نفر تحت پوشش، مبلغ ماهانه 13 میلیون ریال برای مامای کارشناس و 11 میلیون ریال برای مامای کاردان می باشد. حقوق پایه 70% است و 30% بقیه براساس نتیجه پایش عملکرد سه ماهه وی خواهد بود. بدیهی است رعایت کلیه مقررات و ضوابط بکارگیری نیروی انسانی حسب نوع بیمه برای هزینه های مربوطه (سنوات، بیمه، مالیات، عیدی و ...) الزامی است.</a:t>
            </a:r>
          </a:p>
          <a:p>
            <a:pPr algn="just" rtl="1">
              <a:lnSpc>
                <a:spcPct val="150000"/>
              </a:lnSpc>
            </a:pPr>
            <a:r>
              <a:rPr lang="fa-IR" sz="4000" dirty="0" smtClean="0">
                <a:cs typeface="B Nazanin" pitchFamily="2" charset="-78"/>
              </a:rPr>
              <a:t> </a:t>
            </a:r>
            <a:r>
              <a:rPr lang="fa-IR" sz="4000" b="1" dirty="0" smtClean="0">
                <a:effectLst>
                  <a:outerShdw blurRad="38100" dist="38100" dir="2700000" algn="tl">
                    <a:srgbClr val="000000">
                      <a:alpha val="43137"/>
                    </a:srgbClr>
                  </a:outerShdw>
                </a:effectLst>
                <a:cs typeface="B Nazanin" pitchFamily="2" charset="-78"/>
              </a:rPr>
              <a:t>پزشكان خانواده سه نوع زمان كاري دارند: اول: ساعت كار موظف كه </a:t>
            </a:r>
            <a:r>
              <a:rPr lang="fa-IR" sz="4000" b="1" dirty="0" smtClean="0">
                <a:solidFill>
                  <a:schemeClr val="accent5">
                    <a:lumMod val="75000"/>
                  </a:schemeClr>
                </a:solidFill>
                <a:effectLst>
                  <a:outerShdw blurRad="38100" dist="38100" dir="2700000" algn="tl">
                    <a:srgbClr val="000000">
                      <a:alpha val="43137"/>
                    </a:srgbClr>
                  </a:outerShdw>
                </a:effectLst>
                <a:cs typeface="B Nazanin" pitchFamily="2" charset="-78"/>
              </a:rPr>
              <a:t>از شنبه تا چهارشنبه معادل 8ساعت كاري </a:t>
            </a:r>
            <a:r>
              <a:rPr lang="fa-IR" sz="4000" b="1" dirty="0" smtClean="0">
                <a:effectLst>
                  <a:outerShdw blurRad="38100" dist="38100" dir="2700000" algn="tl">
                    <a:srgbClr val="000000">
                      <a:alpha val="43137"/>
                    </a:srgbClr>
                  </a:outerShdw>
                </a:effectLst>
                <a:cs typeface="B Nazanin" pitchFamily="2" charset="-78"/>
              </a:rPr>
              <a:t>است كه بصورت يك يا دو نوبت بسته به تصميم ستاد استان و به اقتضاي وضعيت آب و هوايي و فرهنگي منطقه تعيين مي گردد وبراي </a:t>
            </a:r>
            <a:r>
              <a:rPr lang="fa-IR" sz="4000" b="1" dirty="0" smtClean="0">
                <a:solidFill>
                  <a:schemeClr val="accent5">
                    <a:lumMod val="75000"/>
                  </a:schemeClr>
                </a:solidFill>
                <a:effectLst>
                  <a:outerShdw blurRad="38100" dist="38100" dir="2700000" algn="tl">
                    <a:srgbClr val="000000">
                      <a:alpha val="43137"/>
                    </a:srgbClr>
                  </a:outerShdw>
                </a:effectLst>
                <a:cs typeface="B Nazanin" pitchFamily="2" charset="-78"/>
              </a:rPr>
              <a:t>پنجشنبه ها بصورت مستمر تا 3 بعدازظهر </a:t>
            </a:r>
            <a:r>
              <a:rPr lang="fa-IR" sz="4000" b="1" dirty="0" smtClean="0">
                <a:effectLst>
                  <a:outerShdw blurRad="38100" dist="38100" dir="2700000" algn="tl">
                    <a:srgbClr val="000000">
                      <a:alpha val="43137"/>
                    </a:srgbClr>
                  </a:outerShdw>
                </a:effectLst>
                <a:cs typeface="B Nazanin" pitchFamily="2" charset="-78"/>
              </a:rPr>
              <a:t>است )فرانشيزي كه بيمار در اين زمان بايد پرداخت كند معادل 10 % تعرفه دولتي خدمت پزشك عمومي  است. البته درمورد بيماران اورژانس ارائه خدمت در تمامي طول شبانه روز رايگان مي باشد دوم: زمان بيتوته كه شامل ساعات بعداز زمان كاري محسوب مي شود و سوم: روزهاي تعطيل كه پزشكان كل روز را بطور شيفت بندي در مركزحضور خواهند داشت و موارد مراجعه كننده را مي پذيرند در موارد دو و سه مبلغ فرانشيز دريافتي همان 30 % مي باشد</a:t>
            </a:r>
          </a:p>
          <a:p>
            <a:pPr algn="r" rtl="1">
              <a:lnSpc>
                <a:spcPct val="150000"/>
              </a:lnSpc>
            </a:pPr>
            <a:endParaRPr lang="en-US" sz="4000" b="1" dirty="0" smtClean="0">
              <a:effectLst>
                <a:outerShdw blurRad="38100" dist="38100" dir="2700000" algn="tl">
                  <a:srgbClr val="000000">
                    <a:alpha val="43137"/>
                  </a:srgbClr>
                </a:outerShdw>
              </a:effectLst>
              <a:cs typeface="B Nazanin" pitchFamily="2" charset="-78"/>
            </a:endParaRPr>
          </a:p>
          <a:p>
            <a:pPr algn="r" rtl="1"/>
            <a:endParaRPr lang="fa-IR" sz="7000" b="1" dirty="0" smtClean="0">
              <a:effectLst>
                <a:outerShdw blurRad="38100" dist="38100" dir="2700000" algn="tl">
                  <a:srgbClr val="000000">
                    <a:alpha val="43137"/>
                  </a:srgbClr>
                </a:outerShdw>
              </a:effectLst>
              <a:cs typeface="B Nazanin" pitchFamily="2" charset="-78"/>
            </a:endParaRPr>
          </a:p>
          <a:p>
            <a:pPr algn="just" rtl="1">
              <a:lnSpc>
                <a:spcPct val="150000"/>
              </a:lnSpc>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39</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r>
              <a:rPr lang="fa-IR" sz="3600" b="1" dirty="0" smtClean="0">
                <a:solidFill>
                  <a:srgbClr val="FF0000"/>
                </a:solidFill>
                <a:effectLst>
                  <a:outerShdw blurRad="38100" dist="38100" dir="2700000" algn="tl">
                    <a:srgbClr val="000000">
                      <a:alpha val="43137"/>
                    </a:srgbClr>
                  </a:outerShdw>
                </a:effectLst>
                <a:cs typeface="B Nazanin" pitchFamily="2" charset="-78"/>
              </a:rPr>
              <a:t>مستندات قانوني برنامه (ادامه):</a:t>
            </a:r>
            <a:endParaRPr lang="en-US" sz="36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71223"/>
            <a:ext cx="10515600" cy="4605740"/>
          </a:xfrm>
        </p:spPr>
        <p:txBody>
          <a:bodyPr>
            <a:normAutofit fontScale="92500" lnSpcReduction="10000"/>
          </a:bodyPr>
          <a:lstStyle/>
          <a:p>
            <a:pPr algn="just" rtl="1">
              <a:lnSpc>
                <a:spcPct val="150000"/>
              </a:lnSpc>
              <a:spcAft>
                <a:spcPts val="1800"/>
              </a:spcAft>
              <a:buFont typeface="Wingdings" pitchFamily="2" charset="2"/>
              <a:buChar char="v"/>
            </a:pPr>
            <a:r>
              <a:rPr lang="fa-IR" b="1" dirty="0" smtClean="0">
                <a:effectLst>
                  <a:outerShdw blurRad="38100" dist="38100" dir="2700000" algn="tl">
                    <a:srgbClr val="000000">
                      <a:alpha val="43137"/>
                    </a:srgbClr>
                  </a:outerShdw>
                </a:effectLst>
                <a:cs typeface="B Nazanin" pitchFamily="2" charset="-78"/>
              </a:rPr>
              <a:t>تصويب نامه هيات وزيران به شماره 142435/ت49863ه مورخ 29/8/1392 با هدف بهره مندی و برخورداری مردم از خدمات پایه سلامت وکاهش پرداخت هزینه های سلامت از جیب مردم و تشكيل كارگروه بررسي طرح تحول سلامت و هماهنگي دستگاه هاي اجرايي به منظور استقرار سامانه خدمات جامع و همگاني سلامت در كليه روستاها، حاشيه شهرها و مناطق عشايري </a:t>
            </a:r>
          </a:p>
          <a:p>
            <a:pPr algn="just" rtl="1">
              <a:lnSpc>
                <a:spcPct val="150000"/>
              </a:lnSpc>
              <a:spcAft>
                <a:spcPts val="1800"/>
              </a:spcAft>
              <a:buFont typeface="Wingdings" pitchFamily="2" charset="2"/>
              <a:buChar char="v"/>
            </a:pPr>
            <a:r>
              <a:rPr lang="fa-IR" b="1" dirty="0" smtClean="0">
                <a:solidFill>
                  <a:srgbClr val="0070C0"/>
                </a:solidFill>
                <a:effectLst>
                  <a:outerShdw blurRad="38100" dist="38100" dir="2700000" algn="tl">
                    <a:srgbClr val="000000">
                      <a:alpha val="43137"/>
                    </a:srgbClr>
                  </a:outerShdw>
                </a:effectLst>
                <a:cs typeface="B Nazanin" pitchFamily="2" charset="-78"/>
              </a:rPr>
              <a:t>مناسب ترين استراتژي اجراي برنامه بيمه روستايي در قالب نظام ارجاع، </a:t>
            </a:r>
            <a:r>
              <a:rPr lang="fa-IR" b="1" u="sng" dirty="0" smtClean="0">
                <a:solidFill>
                  <a:srgbClr val="0070C0"/>
                </a:solidFill>
                <a:effectLst>
                  <a:outerShdw blurRad="38100" dist="38100" dir="2700000" algn="tl">
                    <a:srgbClr val="000000">
                      <a:alpha val="43137"/>
                    </a:srgbClr>
                  </a:outerShdw>
                </a:effectLst>
                <a:cs typeface="B Nazanin" pitchFamily="2" charset="-78"/>
              </a:rPr>
              <a:t>برنامه پزشك خانواده</a:t>
            </a:r>
            <a:r>
              <a:rPr lang="fa-IR" b="1" dirty="0" smtClean="0">
                <a:solidFill>
                  <a:srgbClr val="0070C0"/>
                </a:solidFill>
                <a:effectLst>
                  <a:outerShdw blurRad="38100" dist="38100" dir="2700000" algn="tl">
                    <a:srgbClr val="000000">
                      <a:alpha val="43137"/>
                    </a:srgbClr>
                  </a:outerShdw>
                </a:effectLst>
                <a:cs typeface="B Nazanin" pitchFamily="2" charset="-78"/>
              </a:rPr>
              <a:t> است.</a:t>
            </a:r>
            <a:endParaRPr lang="en-US" b="1" dirty="0">
              <a:solidFill>
                <a:srgbClr val="0070C0"/>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4</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029"/>
          </a:xfrm>
        </p:spPr>
        <p:txBody>
          <a:bodyPr/>
          <a:lstStyle/>
          <a:p>
            <a:pPr algn="ctr"/>
            <a:r>
              <a:rPr lang="fa-IR" sz="28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a:t>
            </a:r>
            <a:r>
              <a:rPr lang="fa-IR" b="1" dirty="0" smtClean="0">
                <a:solidFill>
                  <a:srgbClr val="FF0000"/>
                </a:solidFill>
                <a:effectLst>
                  <a:outerShdw blurRad="38100" dist="38100" dir="2700000" algn="tl">
                    <a:srgbClr val="000000">
                      <a:alpha val="43137"/>
                    </a:srgbClr>
                  </a:outerShdw>
                </a:effectLst>
                <a:cs typeface="B Nazanin" pitchFamily="2" charset="-78"/>
              </a:rPr>
              <a:t> </a:t>
            </a:r>
            <a:endParaRPr lang="en-US" dirty="0"/>
          </a:p>
        </p:txBody>
      </p:sp>
      <p:sp>
        <p:nvSpPr>
          <p:cNvPr id="3" name="Content Placeholder 2"/>
          <p:cNvSpPr>
            <a:spLocks noGrp="1"/>
          </p:cNvSpPr>
          <p:nvPr>
            <p:ph idx="1"/>
          </p:nvPr>
        </p:nvSpPr>
        <p:spPr>
          <a:xfrm>
            <a:off x="838200" y="1633928"/>
            <a:ext cx="10515600" cy="4781862"/>
          </a:xfrm>
        </p:spPr>
        <p:txBody>
          <a:bodyPr>
            <a:normAutofit fontScale="25000" lnSpcReduction="20000"/>
          </a:bodyPr>
          <a:lstStyle/>
          <a:p>
            <a:pPr algn="just" rtl="1"/>
            <a:r>
              <a:rPr lang="fa-IR" sz="12800" b="1" dirty="0" smtClean="0">
                <a:cs typeface="B Nazanin" pitchFamily="2" charset="-78"/>
              </a:rPr>
              <a:t>ستاد هماهنگی دانشگاه شیفت بندی زمان کار پزشک را باید طوری برنامه ریزی کند که پاسخگوی بیشترین مراجعات مردم باشد.</a:t>
            </a:r>
          </a:p>
          <a:p>
            <a:pPr algn="just" rtl="1">
              <a:buNone/>
            </a:pPr>
            <a:endParaRPr lang="fa-IR" sz="12800" b="1" dirty="0" smtClean="0">
              <a:cs typeface="B Nazanin" pitchFamily="2" charset="-78"/>
            </a:endParaRPr>
          </a:p>
          <a:p>
            <a:pPr algn="just" rtl="1"/>
            <a:r>
              <a:rPr lang="fa-IR" sz="12800" b="1" dirty="0" smtClean="0">
                <a:cs typeface="B Nazanin" pitchFamily="2" charset="-78"/>
              </a:rPr>
              <a:t>ماده 46 : پزشكان خانواده موظفند هر يك روز درميان يا حداقل 2بار در هفته به جمعيت تحت پوشش خود در روستاهاي اصلي خانه هاي بهداشت تابعه براساس جمعيت، سركشي و نظارت (دهگردشي) نمايند. پرداخت سهم دهگردشي از حقوق پزشك فقط در شرايطي كه بدرستي انجام شده باشد و براساس ضريب عملكرد وي در نتيجه پايش سه ماهه، صورت مي گيرد. فقط درموردمراكز داراي يك پزشك خانواده، يا وقتي پزشك بيش از 5 خانه بهداشت در پوشش خود دارد، انجام حداقل يكبار دهگردشي به خانه هاي بهداشت تحت پوشش در هفته كافي است. </a:t>
            </a:r>
            <a:endParaRPr lang="fa-IR" sz="12800" dirty="0" smtClean="0">
              <a:cs typeface="B Nazanin" pitchFamily="2" charset="-78"/>
            </a:endParaRPr>
          </a:p>
          <a:p>
            <a:pPr algn="r" rtl="1"/>
            <a:endParaRPr lang="en-US" dirty="0"/>
          </a:p>
        </p:txBody>
      </p:sp>
      <p:sp>
        <p:nvSpPr>
          <p:cNvPr id="4" name="Slide Number Placeholder 3"/>
          <p:cNvSpPr>
            <a:spLocks noGrp="1"/>
          </p:cNvSpPr>
          <p:nvPr>
            <p:ph type="sldNum" sz="quarter" idx="12"/>
          </p:nvPr>
        </p:nvSpPr>
        <p:spPr/>
        <p:txBody>
          <a:bodyPr/>
          <a:lstStyle/>
          <a:p>
            <a:fld id="{D1EF608E-E24D-406E-8E22-B1B92CA482AD}"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4205"/>
          </a:xfrm>
        </p:spPr>
        <p:txBody>
          <a:bodyPr>
            <a:normAutofit/>
          </a:bodyPr>
          <a:lstStyle/>
          <a:p>
            <a:pPr algn="r" rtl="1"/>
            <a:r>
              <a:rPr lang="fa-IR" sz="28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2800" dirty="0"/>
          </a:p>
        </p:txBody>
      </p:sp>
      <p:sp>
        <p:nvSpPr>
          <p:cNvPr id="3" name="Content Placeholder 2"/>
          <p:cNvSpPr>
            <a:spLocks noGrp="1"/>
          </p:cNvSpPr>
          <p:nvPr>
            <p:ph idx="1"/>
          </p:nvPr>
        </p:nvSpPr>
        <p:spPr>
          <a:xfrm>
            <a:off x="209862" y="1169232"/>
            <a:ext cx="11722308" cy="5441429"/>
          </a:xfrm>
        </p:spPr>
        <p:txBody>
          <a:bodyPr>
            <a:normAutofit/>
          </a:bodyPr>
          <a:lstStyle/>
          <a:p>
            <a:pPr algn="r" rtl="1"/>
            <a:r>
              <a:rPr lang="fa-IR" b="1" dirty="0" smtClean="0">
                <a:cs typeface="B Nazanin" pitchFamily="2" charset="-78"/>
              </a:rPr>
              <a:t>تبصره 1: پزشكان خانواده موظفند ماهانه به جمعيت تحت پوشش خود در روستاهاي قمر زيرپوشش خانه هاي بهداشت تابعه سركشي و نظارت (دهگردشي )كنند. اين اقدام در تعيين دريافتي سهم دهگردشي و ضريب عملكرد آنها بسيار موثر است. براي استقرار پزشك مي توان باكمك شوراي روستا از مدرسه يا مسجد يا ... استفاده كرد.</a:t>
            </a:r>
          </a:p>
          <a:p>
            <a:pPr algn="r" rtl="1"/>
            <a:r>
              <a:rPr lang="fa-IR" b="1" dirty="0" smtClean="0">
                <a:cs typeface="B Nazanin" pitchFamily="2" charset="-78"/>
              </a:rPr>
              <a:t>تبصره 2: پزشكان خانواده موظفند هر سه ماه يكبار به جمعيت تحت پوشش خود در روستاهاي سياري زيرپوشش مركز محل خدمت خود، سركشي و نظارت (دهگردشي) كنند ،به شرط وجود راه براي عبور خودرو. اين اقدام در تعيين دريافتي سهم دهگردشي و ضريب عملكرد آنها بسيار موثر است.</a:t>
            </a:r>
          </a:p>
          <a:p>
            <a:pPr algn="r" rtl="1"/>
            <a:r>
              <a:rPr lang="fa-IR" b="1" dirty="0" smtClean="0">
                <a:cs typeface="B Nazanin" pitchFamily="2" charset="-78"/>
              </a:rPr>
              <a:t>تبصره 3: براي دهگردشي پزشك شاغل در مركز تك پزشكه بايد برنامه ريزي بنحوي صورت گيرد كه مركز به جز در موارد اضطرار تا ساعت 12 ظهر خالي از پزشك نباشد</a:t>
            </a:r>
            <a:r>
              <a:rPr lang="fa-IR" dirty="0" smtClean="0">
                <a:cs typeface="B Nazanin" pitchFamily="2" charset="-78"/>
              </a:rPr>
              <a:t>.</a:t>
            </a:r>
            <a:endParaRPr lang="en-US" b="1" dirty="0" smtClean="0">
              <a:effectLst>
                <a:outerShdw blurRad="38100" dist="38100" dir="2700000" algn="tl">
                  <a:srgbClr val="000000">
                    <a:alpha val="43137"/>
                  </a:srgbClr>
                </a:outerShdw>
              </a:effectLst>
              <a:cs typeface="B Nazanin" pitchFamily="2" charset="-78"/>
            </a:endParaRPr>
          </a:p>
          <a:p>
            <a:pPr algn="r" rtl="1"/>
            <a:endParaRPr lang="en-US" dirty="0"/>
          </a:p>
        </p:txBody>
      </p:sp>
      <p:sp>
        <p:nvSpPr>
          <p:cNvPr id="4" name="Slide Number Placeholder 3"/>
          <p:cNvSpPr>
            <a:spLocks noGrp="1"/>
          </p:cNvSpPr>
          <p:nvPr>
            <p:ph type="sldNum" sz="quarter" idx="12"/>
          </p:nvPr>
        </p:nvSpPr>
        <p:spPr/>
        <p:txBody>
          <a:bodyPr/>
          <a:lstStyle/>
          <a:p>
            <a:fld id="{D1EF608E-E24D-406E-8E22-B1B92CA482AD}"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a:bodyPr>
          <a:lstStyle/>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فراوانی </a:t>
            </a:r>
            <a:r>
              <a:rPr lang="fa-IR" sz="2400" b="1" dirty="0" smtClean="0">
                <a:solidFill>
                  <a:srgbClr val="0070C0"/>
                </a:solidFill>
                <a:effectLst>
                  <a:outerShdw blurRad="38100" dist="38100" dir="2700000" algn="tl">
                    <a:srgbClr val="000000">
                      <a:alpha val="43137"/>
                    </a:srgbClr>
                  </a:outerShdw>
                </a:effectLst>
                <a:cs typeface="B Nazanin" pitchFamily="2" charset="-78"/>
              </a:rPr>
              <a:t>دهگردشی</a:t>
            </a:r>
            <a:r>
              <a:rPr lang="fa-IR" sz="2400" b="1" dirty="0" smtClean="0">
                <a:effectLst>
                  <a:outerShdw blurRad="38100" dist="38100" dir="2700000" algn="tl">
                    <a:srgbClr val="000000">
                      <a:alpha val="43137"/>
                    </a:srgbClr>
                  </a:outerShdw>
                </a:effectLst>
                <a:cs typeface="B Nazanin" pitchFamily="2" charset="-78"/>
              </a:rPr>
              <a:t> به تناسب خانه های بهداشت، روستاهای قمر و سیاری تحت پوشش در ساعات صبح و عصر براساس برنامه زمانبندی مسوول مرکز مجری و تایید مرکز بهداشت شهرستان انجام می شود. درمورد مراكز تك پزشكه، نبايد دهگردشي در شيفت صبح صورت گيرد.</a:t>
            </a:r>
          </a:p>
          <a:p>
            <a:pPr marL="0" indent="0"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تغییر ساعت کاری پزشکان خانواده و ماماها/پرستاران طرف قرارداد در </a:t>
            </a:r>
            <a:r>
              <a:rPr lang="fa-IR" sz="2400" b="1" dirty="0" smtClean="0">
                <a:solidFill>
                  <a:srgbClr val="0070C0"/>
                </a:solidFill>
                <a:effectLst>
                  <a:outerShdw blurRad="38100" dist="38100" dir="2700000" algn="tl">
                    <a:srgbClr val="000000">
                      <a:alpha val="43137"/>
                    </a:srgbClr>
                  </a:outerShdw>
                </a:effectLst>
                <a:cs typeface="B Nazanin" pitchFamily="2" charset="-78"/>
              </a:rPr>
              <a:t>ایام ماه مبارک رمضان و نوروز</a:t>
            </a:r>
            <a:r>
              <a:rPr lang="fa-IR" sz="2400" b="1" dirty="0" smtClean="0">
                <a:effectLst>
                  <a:outerShdw blurRad="38100" dist="38100" dir="2700000" algn="tl">
                    <a:srgbClr val="000000">
                      <a:alpha val="43137"/>
                    </a:srgbClr>
                  </a:outerShdw>
                </a:effectLst>
                <a:cs typeface="B Nazanin" pitchFamily="2" charset="-78"/>
              </a:rPr>
              <a:t> مبتنی بر ابلاغیه هیات محترم دولت یا استانداریهاست. البته، باید شیفت بندی روزهای تعطیل و ساعات غیراداری از طرف مرکز بهداشت شهرستان برای این ایام صورت پذیرد تا خللی در خدمت رسانی ایجاد نشود.</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42</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a:bodyPr>
          <a:lstStyle/>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مرکز بهداشت شهرستان موظف است پزشکان خانواده جدید را پس از عقد قرارداد به منظور شرکت در دوره آموزشی قوانین بیمه ای، نحوه تجویز نسخ و ارجاع بیماران به اداره کل بیمه استان معرفی کند و اداره بیمه برای این افراد پس از طی دوره، گواهینامه آموزشی صادر می کند. زمان حضور پزشکان در دوره آموزشی بیمه نباید به عنوان غیبت محسوب گردد.</a:t>
            </a: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پزشک خانواده نباید داروهای بهداشتی یا </a:t>
            </a:r>
            <a:r>
              <a:rPr lang="fa-IR" sz="2400" b="1" dirty="0" smtClean="0">
                <a:solidFill>
                  <a:srgbClr val="0070C0"/>
                </a:solidFill>
                <a:effectLst>
                  <a:outerShdw blurRad="38100" dist="38100" dir="2700000" algn="tl">
                    <a:srgbClr val="000000">
                      <a:alpha val="43137"/>
                    </a:srgbClr>
                  </a:outerShdw>
                </a:effectLst>
                <a:cs typeface="B Nazanin" pitchFamily="2" charset="-78"/>
              </a:rPr>
              <a:t>مکمل </a:t>
            </a:r>
            <a:r>
              <a:rPr lang="fa-IR" sz="2400" b="1" dirty="0" smtClean="0">
                <a:effectLst>
                  <a:outerShdw blurRad="38100" dist="38100" dir="2700000" algn="tl">
                    <a:srgbClr val="000000">
                      <a:alpha val="43137"/>
                    </a:srgbClr>
                  </a:outerShdw>
                </a:effectLst>
                <a:cs typeface="B Nazanin" pitchFamily="2" charset="-78"/>
              </a:rPr>
              <a:t>که دراختیار خانه بهداشت قرار دارد و باید رایگان ارائه شود را درمورد جمعیت هدف برنامه های بسته خدمتی تجویز نماید </a:t>
            </a:r>
            <a:r>
              <a:rPr lang="fa-IR" sz="2400" b="1" dirty="0" smtClean="0">
                <a:solidFill>
                  <a:srgbClr val="0070C0"/>
                </a:solidFill>
                <a:effectLst>
                  <a:outerShdw blurRad="38100" dist="38100" dir="2700000" algn="tl">
                    <a:srgbClr val="000000">
                      <a:alpha val="43137"/>
                    </a:srgbClr>
                  </a:outerShdw>
                </a:effectLst>
                <a:cs typeface="B Nazanin" pitchFamily="2" charset="-78"/>
              </a:rPr>
              <a:t>(اين داروها شامل قطره و قرص آهن، قطره آ + د، قرص مولتي ويتامين و قرص اسيدفوليك مي باشند). </a:t>
            </a: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43</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fontScale="85000" lnSpcReduction="10000"/>
          </a:bodyPr>
          <a:lstStyle/>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مراكز بهداشت يا شبكه  بهداشت و درمان شهرستان ها بايد  یک مرکز بهداشتی درمانی را در هر شهرستان برای ارائه </a:t>
            </a:r>
            <a:r>
              <a:rPr lang="fa-IR" sz="2400" b="1" dirty="0" smtClean="0">
                <a:solidFill>
                  <a:srgbClr val="0070C0"/>
                </a:solidFill>
                <a:effectLst>
                  <a:outerShdw blurRad="38100" dist="38100" dir="2700000" algn="tl">
                    <a:srgbClr val="000000">
                      <a:alpha val="43137"/>
                    </a:srgbClr>
                  </a:outerShdw>
                </a:effectLst>
                <a:cs typeface="B Nazanin" pitchFamily="2" charset="-78"/>
              </a:rPr>
              <a:t>خدمات سلامت دهان و دندان</a:t>
            </a:r>
            <a:r>
              <a:rPr lang="fa-IR" sz="2400" b="1" dirty="0" smtClean="0">
                <a:effectLst>
                  <a:outerShdw blurRad="38100" dist="38100" dir="2700000" algn="tl">
                    <a:srgbClr val="000000">
                      <a:alpha val="43137"/>
                    </a:srgbClr>
                  </a:outerShdw>
                </a:effectLst>
                <a:cs typeface="B Nazanin" pitchFamily="2" charset="-78"/>
              </a:rPr>
              <a:t> ازنظر نیروی انسانی و تجهیزات، آماده کنند تا برای تمام افراد تحت پوشش کمتراز 14 سال و زنان باردار بسته خدمت تعریف شده را ارائه دهند. پرسنل تیم سلامت در مراکز بهداشتی درمانی مجری برنامه، افراد گروه هدف را به مرکزی که به همین منظور آماده سازی شده است، ارجاع می دهند.</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بازای هر 11 مرکز بهداشتی درمانی مجری برنامه در یک شهرستان باید یک تیم سلامت دهان و دندان در مرکز مزبور فراهم گردد. به عبارت دیگر، چنانچه شهرستانی دارای کمتراز 11 مرکز مجری می باشد فقط کافیست یک نفر ارائه دهنده خدمت سلامت دهان و دندان در مرکز قابل دسترس در شهر مرکز شهرستان تامین شود ولی اگر تعداد مراکز مجری تابعه شهرستان از 12 تا 22 باب شد، دو نفر با تجهيزات ضروري براي ارائه اين نوع خدمات در همان مرکز تامین می گردند و به همین ترتیب. </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44</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fontScale="77500" lnSpcReduction="20000"/>
          </a:bodyPr>
          <a:lstStyle/>
          <a:p>
            <a:pPr algn="just" rtl="1"/>
            <a:r>
              <a:rPr lang="fa-IR" sz="2500" b="1" dirty="0" smtClean="0">
                <a:solidFill>
                  <a:srgbClr val="0070C0"/>
                </a:solidFill>
                <a:effectLst>
                  <a:outerShdw blurRad="38100" dist="38100" dir="2700000" algn="tl">
                    <a:srgbClr val="000000">
                      <a:alpha val="43137"/>
                    </a:srgbClr>
                  </a:outerShdw>
                </a:effectLst>
                <a:cs typeface="B Nazanin" pitchFamily="2" charset="-78"/>
              </a:rPr>
              <a:t>بسته خدمت قابل ارائه سلامت دهان و دندان عبارتست از:</a:t>
            </a:r>
            <a:endParaRPr lang="en-US" sz="2500" b="1" dirty="0" smtClean="0">
              <a:solidFill>
                <a:srgbClr val="0070C0"/>
              </a:solidFill>
              <a:effectLst>
                <a:outerShdw blurRad="38100" dist="38100" dir="2700000" algn="tl">
                  <a:srgbClr val="000000">
                    <a:alpha val="43137"/>
                  </a:srgbClr>
                </a:outerShdw>
              </a:effectLst>
              <a:cs typeface="B Nazanin" pitchFamily="2" charset="-78"/>
            </a:endParaRPr>
          </a:p>
          <a:p>
            <a:pPr algn="just" rtl="1"/>
            <a:r>
              <a:rPr lang="ar-SA" sz="2500" b="1" dirty="0" smtClean="0">
                <a:effectLst>
                  <a:outerShdw blurRad="38100" dist="38100" dir="2700000" algn="tl">
                    <a:srgbClr val="000000">
                      <a:alpha val="43137"/>
                    </a:srgbClr>
                  </a:outerShdw>
                </a:effectLst>
                <a:cs typeface="B Nazanin" pitchFamily="2" charset="-78"/>
              </a:rPr>
              <a:t>الف.       ارائه دهنده خدمات بترتیب اولویت:  </a:t>
            </a:r>
            <a:endParaRPr lang="en-US" sz="2500" b="1" dirty="0" smtClean="0">
              <a:effectLst>
                <a:outerShdw blurRad="38100" dist="38100" dir="2700000" algn="tl">
                  <a:srgbClr val="000000">
                    <a:alpha val="43137"/>
                  </a:srgbClr>
                </a:outerShdw>
              </a:effectLst>
              <a:cs typeface="B Nazanin" pitchFamily="2" charset="-78"/>
            </a:endParaRPr>
          </a:p>
          <a:p>
            <a:pPr lvl="0" algn="just" rtl="1"/>
            <a:r>
              <a:rPr lang="ar-SA" sz="2500" b="1" dirty="0" smtClean="0">
                <a:effectLst>
                  <a:outerShdw blurRad="38100" dist="38100" dir="2700000" algn="tl">
                    <a:srgbClr val="000000">
                      <a:alpha val="43137"/>
                    </a:srgbClr>
                  </a:outerShdw>
                </a:effectLst>
                <a:cs typeface="B Nazanin" pitchFamily="2" charset="-78"/>
              </a:rPr>
              <a:t>کاردان بهداشت دهان</a:t>
            </a:r>
            <a:r>
              <a:rPr lang="fa-IR" sz="2500" b="1" dirty="0" smtClean="0">
                <a:effectLst>
                  <a:outerShdw blurRad="38100" dist="38100" dir="2700000" algn="tl">
                    <a:srgbClr val="000000">
                      <a:alpha val="43137"/>
                    </a:srgbClr>
                  </a:outerShdw>
                </a:effectLst>
                <a:cs typeface="B Nazanin" pitchFamily="2" charset="-78"/>
              </a:rPr>
              <a:t>؛ </a:t>
            </a:r>
            <a:r>
              <a:rPr lang="ar-SA" sz="2500" b="1" dirty="0" smtClean="0">
                <a:effectLst>
                  <a:outerShdw blurRad="38100" dist="38100" dir="2700000" algn="tl">
                    <a:srgbClr val="000000">
                      <a:alpha val="43137"/>
                    </a:srgbClr>
                  </a:outerShdw>
                </a:effectLst>
                <a:cs typeface="B Nazanin" pitchFamily="2" charset="-78"/>
              </a:rPr>
              <a:t>بهداشتكار دهان و دندان</a:t>
            </a:r>
            <a:r>
              <a:rPr lang="fa-IR" sz="2500" b="1" dirty="0" smtClean="0">
                <a:effectLst>
                  <a:outerShdw blurRad="38100" dist="38100" dir="2700000" algn="tl">
                    <a:srgbClr val="000000">
                      <a:alpha val="43137"/>
                    </a:srgbClr>
                  </a:outerShdw>
                </a:effectLst>
                <a:cs typeface="B Nazanin" pitchFamily="2" charset="-78"/>
              </a:rPr>
              <a:t>؛ يا </a:t>
            </a:r>
            <a:r>
              <a:rPr lang="ar-SA" sz="2500" b="1" dirty="0" smtClean="0">
                <a:effectLst>
                  <a:outerShdw blurRad="38100" dist="38100" dir="2700000" algn="tl">
                    <a:srgbClr val="000000">
                      <a:alpha val="43137"/>
                    </a:srgbClr>
                  </a:outerShdw>
                </a:effectLst>
                <a:cs typeface="B Nazanin" pitchFamily="2" charset="-78"/>
              </a:rPr>
              <a:t>دندانپزشک </a:t>
            </a:r>
            <a:endParaRPr lang="fa-IR" sz="2500" b="1" dirty="0" smtClean="0">
              <a:effectLst>
                <a:outerShdw blurRad="38100" dist="38100" dir="2700000" algn="tl">
                  <a:srgbClr val="000000">
                    <a:alpha val="43137"/>
                  </a:srgbClr>
                </a:outerShdw>
              </a:effectLst>
              <a:cs typeface="B Nazanin" pitchFamily="2" charset="-78"/>
            </a:endParaRPr>
          </a:p>
          <a:p>
            <a:pPr lvl="0" algn="just" rtl="1">
              <a:buNone/>
            </a:pPr>
            <a:endParaRPr lang="en-US" sz="2500" b="1" dirty="0" smtClean="0">
              <a:effectLst>
                <a:outerShdw blurRad="38100" dist="38100" dir="2700000" algn="tl">
                  <a:srgbClr val="000000">
                    <a:alpha val="43137"/>
                  </a:srgbClr>
                </a:outerShdw>
              </a:effectLst>
              <a:cs typeface="B Nazanin" pitchFamily="2" charset="-78"/>
            </a:endParaRPr>
          </a:p>
          <a:p>
            <a:pPr algn="just" rtl="1"/>
            <a:r>
              <a:rPr lang="ar-SA" sz="2500" b="1" dirty="0" smtClean="0">
                <a:effectLst>
                  <a:outerShdw blurRad="38100" dist="38100" dir="2700000" algn="tl">
                    <a:srgbClr val="000000">
                      <a:alpha val="43137"/>
                    </a:srgbClr>
                  </a:outerShdw>
                </a:effectLst>
                <a:cs typeface="B Nazanin" pitchFamily="2" charset="-78"/>
              </a:rPr>
              <a:t>ب.	هزینه خدمات قابل ارائه به گروه هدف تعيين شده، به شرح ذیل است: </a:t>
            </a:r>
            <a:endParaRPr lang="en-US" sz="2500" b="1" dirty="0" smtClean="0">
              <a:effectLst>
                <a:outerShdw blurRad="38100" dist="38100" dir="2700000" algn="tl">
                  <a:srgbClr val="000000">
                    <a:alpha val="43137"/>
                  </a:srgbClr>
                </a:outerShdw>
              </a:effectLst>
              <a:cs typeface="B Nazanin" pitchFamily="2" charset="-78"/>
            </a:endParaRPr>
          </a:p>
          <a:p>
            <a:pPr lvl="0" algn="just" rtl="1"/>
            <a:r>
              <a:rPr lang="ar-SA" sz="2500" b="1" dirty="0" smtClean="0">
                <a:effectLst>
                  <a:outerShdw blurRad="38100" dist="38100" dir="2700000" algn="tl">
                    <a:srgbClr val="000000">
                      <a:alpha val="43137"/>
                    </a:srgbClr>
                  </a:outerShdw>
                </a:effectLst>
                <a:cs typeface="B Nazanin" pitchFamily="2" charset="-78"/>
              </a:rPr>
              <a:t>حق الزحمه غربالگری معاینه دهان و ثبت اطلاعات در پرسشنامه های کاغذي و کامپیوتر       20000 ریال </a:t>
            </a:r>
            <a:endParaRPr lang="en-US" sz="2500" b="1" dirty="0" smtClean="0">
              <a:effectLst>
                <a:outerShdw blurRad="38100" dist="38100" dir="2700000" algn="tl">
                  <a:srgbClr val="000000">
                    <a:alpha val="43137"/>
                  </a:srgbClr>
                </a:outerShdw>
              </a:effectLst>
              <a:cs typeface="B Nazanin" pitchFamily="2" charset="-78"/>
            </a:endParaRPr>
          </a:p>
          <a:p>
            <a:pPr lvl="0" algn="just" rtl="1"/>
            <a:r>
              <a:rPr lang="ar-SA" sz="2500" b="1" dirty="0" smtClean="0">
                <a:effectLst>
                  <a:outerShdw blurRad="38100" dist="38100" dir="2700000" algn="tl">
                    <a:srgbClr val="000000">
                      <a:alpha val="43137"/>
                    </a:srgbClr>
                  </a:outerShdw>
                </a:effectLst>
                <a:cs typeface="B Nazanin" pitchFamily="2" charset="-78"/>
              </a:rPr>
              <a:t>حق الزحمه انجام وارنیش فلوراید (کلیه دندانهای فک بالا و پایین)		           </a:t>
            </a:r>
            <a:r>
              <a:rPr lang="fa-IR" sz="2500" b="1" dirty="0" smtClean="0">
                <a:effectLst>
                  <a:outerShdw blurRad="38100" dist="38100" dir="2700000" algn="tl">
                    <a:srgbClr val="000000">
                      <a:alpha val="43137"/>
                    </a:srgbClr>
                  </a:outerShdw>
                </a:effectLst>
                <a:cs typeface="B Nazanin" pitchFamily="2" charset="-78"/>
              </a:rPr>
              <a:t>  </a:t>
            </a:r>
            <a:r>
              <a:rPr lang="ar-SA" sz="2500" b="1" dirty="0" smtClean="0">
                <a:effectLst>
                  <a:outerShdw blurRad="38100" dist="38100" dir="2700000" algn="tl">
                    <a:srgbClr val="000000">
                      <a:alpha val="43137"/>
                    </a:srgbClr>
                  </a:outerShdw>
                </a:effectLst>
                <a:cs typeface="B Nazanin" pitchFamily="2" charset="-78"/>
              </a:rPr>
              <a:t>      20000 ریال</a:t>
            </a:r>
            <a:endParaRPr lang="en-US" sz="2500" b="1" dirty="0" smtClean="0">
              <a:effectLst>
                <a:outerShdw blurRad="38100" dist="38100" dir="2700000" algn="tl">
                  <a:srgbClr val="000000">
                    <a:alpha val="43137"/>
                  </a:srgbClr>
                </a:outerShdw>
              </a:effectLst>
              <a:cs typeface="B Nazanin" pitchFamily="2" charset="-78"/>
            </a:endParaRPr>
          </a:p>
          <a:p>
            <a:pPr lvl="0" algn="just" rtl="1"/>
            <a:r>
              <a:rPr lang="ar-SA" sz="2500" b="1" dirty="0" smtClean="0">
                <a:effectLst>
                  <a:outerShdw blurRad="38100" dist="38100" dir="2700000" algn="tl">
                    <a:srgbClr val="000000">
                      <a:alpha val="43137"/>
                    </a:srgbClr>
                  </a:outerShdw>
                </a:effectLst>
                <a:cs typeface="B Nazanin" pitchFamily="2" charset="-78"/>
              </a:rPr>
              <a:t>حق الزحمه انجام فیشور سیلانت (4 دندان آسیای اول و دائمی)	                          </a:t>
            </a:r>
            <a:r>
              <a:rPr lang="fa-IR" sz="2500" b="1" dirty="0" smtClean="0">
                <a:effectLst>
                  <a:outerShdw blurRad="38100" dist="38100" dir="2700000" algn="tl">
                    <a:srgbClr val="000000">
                      <a:alpha val="43137"/>
                    </a:srgbClr>
                  </a:outerShdw>
                </a:effectLst>
                <a:cs typeface="B Nazanin" pitchFamily="2" charset="-78"/>
              </a:rPr>
              <a:t>     </a:t>
            </a:r>
            <a:r>
              <a:rPr lang="ar-SA" sz="2500" b="1" dirty="0" smtClean="0">
                <a:effectLst>
                  <a:outerShdw blurRad="38100" dist="38100" dir="2700000" algn="tl">
                    <a:srgbClr val="000000">
                      <a:alpha val="43137"/>
                    </a:srgbClr>
                  </a:outerShdw>
                </a:effectLst>
                <a:cs typeface="B Nazanin" pitchFamily="2" charset="-78"/>
              </a:rPr>
              <a:t>   20000 ریال</a:t>
            </a:r>
            <a:endParaRPr lang="en-US" sz="2500" b="1" dirty="0" smtClean="0">
              <a:effectLst>
                <a:outerShdw blurRad="38100" dist="38100" dir="2700000" algn="tl">
                  <a:srgbClr val="000000">
                    <a:alpha val="43137"/>
                  </a:srgbClr>
                </a:outerShdw>
              </a:effectLst>
              <a:cs typeface="B Nazanin" pitchFamily="2" charset="-78"/>
            </a:endParaRPr>
          </a:p>
          <a:p>
            <a:pPr lvl="0" algn="just" rtl="1"/>
            <a:r>
              <a:rPr lang="ar-SA" sz="2500" b="1" dirty="0" smtClean="0">
                <a:effectLst>
                  <a:outerShdw blurRad="38100" dist="38100" dir="2700000" algn="tl">
                    <a:srgbClr val="000000">
                      <a:alpha val="43137"/>
                    </a:srgbClr>
                  </a:outerShdw>
                </a:effectLst>
                <a:cs typeface="B Nazanin" pitchFamily="2" charset="-78"/>
              </a:rPr>
              <a:t>جمع حق الزحمه</a:t>
            </a:r>
            <a:r>
              <a:rPr lang="fa-IR" sz="2500" b="1" dirty="0" smtClean="0">
                <a:effectLst>
                  <a:outerShdw blurRad="38100" dist="38100" dir="2700000" algn="tl">
                    <a:srgbClr val="000000">
                      <a:alpha val="43137"/>
                    </a:srgbClr>
                  </a:outerShdw>
                </a:effectLst>
                <a:cs typeface="B Nazanin" pitchFamily="2" charset="-78"/>
              </a:rPr>
              <a:t>			</a:t>
            </a:r>
            <a:r>
              <a:rPr lang="ar-SA" sz="2500" b="1" dirty="0" smtClean="0">
                <a:effectLst>
                  <a:outerShdw blurRad="38100" dist="38100" dir="2700000" algn="tl">
                    <a:srgbClr val="000000">
                      <a:alpha val="43137"/>
                    </a:srgbClr>
                  </a:outerShdw>
                </a:effectLst>
                <a:cs typeface="B Nazanin" pitchFamily="2" charset="-78"/>
              </a:rPr>
              <a:t>                                                            </a:t>
            </a:r>
            <a:r>
              <a:rPr lang="fa-IR" sz="2500" b="1" dirty="0" smtClean="0">
                <a:effectLst>
                  <a:outerShdw blurRad="38100" dist="38100" dir="2700000" algn="tl">
                    <a:srgbClr val="000000">
                      <a:alpha val="43137"/>
                    </a:srgbClr>
                  </a:outerShdw>
                </a:effectLst>
                <a:cs typeface="B Nazanin" pitchFamily="2" charset="-78"/>
              </a:rPr>
              <a:t>	</a:t>
            </a:r>
            <a:r>
              <a:rPr lang="ar-SA" sz="2500" b="1" dirty="0" smtClean="0">
                <a:effectLst>
                  <a:outerShdw blurRad="38100" dist="38100" dir="2700000" algn="tl">
                    <a:srgbClr val="000000">
                      <a:alpha val="43137"/>
                    </a:srgbClr>
                  </a:outerShdw>
                </a:effectLst>
                <a:cs typeface="B Nazanin" pitchFamily="2" charset="-78"/>
              </a:rPr>
              <a:t>       </a:t>
            </a:r>
            <a:r>
              <a:rPr lang="fa-IR" sz="2500" b="1" dirty="0" smtClean="0">
                <a:effectLst>
                  <a:outerShdw blurRad="38100" dist="38100" dir="2700000" algn="tl">
                    <a:srgbClr val="000000">
                      <a:alpha val="43137"/>
                    </a:srgbClr>
                  </a:outerShdw>
                </a:effectLst>
                <a:cs typeface="B Nazanin" pitchFamily="2" charset="-78"/>
              </a:rPr>
              <a:t>	   </a:t>
            </a:r>
            <a:r>
              <a:rPr lang="ar-SA" sz="2500" b="1" dirty="0" smtClean="0">
                <a:effectLst>
                  <a:outerShdw blurRad="38100" dist="38100" dir="2700000" algn="tl">
                    <a:srgbClr val="000000">
                      <a:alpha val="43137"/>
                    </a:srgbClr>
                  </a:outerShdw>
                </a:effectLst>
                <a:cs typeface="B Nazanin" pitchFamily="2" charset="-78"/>
              </a:rPr>
              <a:t>60000 ریال </a:t>
            </a:r>
            <a:endParaRPr lang="en-US" sz="2500" b="1" dirty="0" smtClean="0">
              <a:effectLst>
                <a:outerShdw blurRad="38100" dist="38100" dir="2700000" algn="tl">
                  <a:srgbClr val="000000">
                    <a:alpha val="43137"/>
                  </a:srgbClr>
                </a:outerShdw>
              </a:effectLst>
              <a:cs typeface="B Nazanin" pitchFamily="2" charset="-78"/>
            </a:endParaRPr>
          </a:p>
          <a:p>
            <a:pPr lvl="0" algn="just" rtl="1"/>
            <a:r>
              <a:rPr lang="ar-SA" sz="2500" b="1" dirty="0" smtClean="0">
                <a:effectLst>
                  <a:outerShdw blurRad="38100" dist="38100" dir="2700000" algn="tl">
                    <a:srgbClr val="000000">
                      <a:alpha val="43137"/>
                    </a:srgbClr>
                  </a:outerShdw>
                </a:effectLst>
                <a:cs typeface="B Nazanin" pitchFamily="2" charset="-78"/>
              </a:rPr>
              <a:t>هزینه مواد مصرفی و لوازم یکبار مصرف                                        </a:t>
            </a:r>
            <a:r>
              <a:rPr lang="fa-IR" sz="2500" b="1" dirty="0" smtClean="0">
                <a:effectLst>
                  <a:outerShdw blurRad="38100" dist="38100" dir="2700000" algn="tl">
                    <a:srgbClr val="000000">
                      <a:alpha val="43137"/>
                    </a:srgbClr>
                  </a:outerShdw>
                </a:effectLst>
                <a:cs typeface="B Nazanin" pitchFamily="2" charset="-78"/>
              </a:rPr>
              <a:t>	</a:t>
            </a:r>
            <a:r>
              <a:rPr lang="ar-SA" sz="2500" b="1" dirty="0" smtClean="0">
                <a:effectLst>
                  <a:outerShdw blurRad="38100" dist="38100" dir="2700000" algn="tl">
                    <a:srgbClr val="000000">
                      <a:alpha val="43137"/>
                    </a:srgbClr>
                  </a:outerShdw>
                </a:effectLst>
                <a:cs typeface="B Nazanin" pitchFamily="2" charset="-78"/>
              </a:rPr>
              <a:t>         </a:t>
            </a:r>
            <a:r>
              <a:rPr lang="fa-IR" sz="2500" b="1" dirty="0" smtClean="0">
                <a:effectLst>
                  <a:outerShdw blurRad="38100" dist="38100" dir="2700000" algn="tl">
                    <a:srgbClr val="000000">
                      <a:alpha val="43137"/>
                    </a:srgbClr>
                  </a:outerShdw>
                </a:effectLst>
                <a:cs typeface="B Nazanin" pitchFamily="2" charset="-78"/>
              </a:rPr>
              <a:t>	</a:t>
            </a:r>
            <a:r>
              <a:rPr lang="ar-SA" sz="2500" b="1" dirty="0" smtClean="0">
                <a:effectLst>
                  <a:outerShdw blurRad="38100" dist="38100" dir="2700000" algn="tl">
                    <a:srgbClr val="000000">
                      <a:alpha val="43137"/>
                    </a:srgbClr>
                  </a:outerShdw>
                </a:effectLst>
                <a:cs typeface="B Nazanin" pitchFamily="2" charset="-78"/>
              </a:rPr>
              <a:t> </a:t>
            </a:r>
            <a:r>
              <a:rPr lang="fa-IR" sz="2500" b="1" dirty="0" smtClean="0">
                <a:effectLst>
                  <a:outerShdw blurRad="38100" dist="38100" dir="2700000" algn="tl">
                    <a:srgbClr val="000000">
                      <a:alpha val="43137"/>
                    </a:srgbClr>
                  </a:outerShdw>
                </a:effectLst>
                <a:cs typeface="B Nazanin" pitchFamily="2" charset="-78"/>
              </a:rPr>
              <a:t>        </a:t>
            </a:r>
            <a:r>
              <a:rPr lang="ar-SA" sz="2500" b="1" dirty="0" smtClean="0">
                <a:effectLst>
                  <a:outerShdw blurRad="38100" dist="38100" dir="2700000" algn="tl">
                    <a:srgbClr val="000000">
                      <a:alpha val="43137"/>
                    </a:srgbClr>
                  </a:outerShdw>
                </a:effectLst>
                <a:cs typeface="B Nazanin" pitchFamily="2" charset="-78"/>
              </a:rPr>
              <a:t>  </a:t>
            </a:r>
            <a:r>
              <a:rPr lang="fa-IR" sz="2500" b="1" dirty="0" smtClean="0">
                <a:effectLst>
                  <a:outerShdw blurRad="38100" dist="38100" dir="2700000" algn="tl">
                    <a:srgbClr val="000000">
                      <a:alpha val="43137"/>
                    </a:srgbClr>
                  </a:outerShdw>
                </a:effectLst>
                <a:cs typeface="B Nazanin" pitchFamily="2" charset="-78"/>
              </a:rPr>
              <a:t>   </a:t>
            </a:r>
            <a:r>
              <a:rPr lang="ar-SA" sz="2500" b="1" dirty="0" smtClean="0">
                <a:effectLst>
                  <a:outerShdw blurRad="38100" dist="38100" dir="2700000" algn="tl">
                    <a:srgbClr val="000000">
                      <a:alpha val="43137"/>
                    </a:srgbClr>
                  </a:outerShdw>
                </a:effectLst>
                <a:cs typeface="B Nazanin" pitchFamily="2" charset="-78"/>
              </a:rPr>
              <a:t>     40000 ریال </a:t>
            </a:r>
            <a:endParaRPr lang="en-US" sz="2500" b="1" dirty="0" smtClean="0">
              <a:effectLst>
                <a:outerShdw blurRad="38100" dist="38100" dir="2700000" algn="tl">
                  <a:srgbClr val="000000">
                    <a:alpha val="43137"/>
                  </a:srgbClr>
                </a:outerShdw>
              </a:effectLst>
              <a:cs typeface="B Nazanin" pitchFamily="2" charset="-78"/>
            </a:endParaRPr>
          </a:p>
          <a:p>
            <a:pPr lvl="0" algn="just" rtl="1"/>
            <a:r>
              <a:rPr lang="ar-SA" sz="2500" b="1" dirty="0" smtClean="0">
                <a:solidFill>
                  <a:srgbClr val="0070C0"/>
                </a:solidFill>
                <a:effectLst>
                  <a:outerShdw blurRad="38100" dist="38100" dir="2700000" algn="tl">
                    <a:srgbClr val="000000">
                      <a:alpha val="43137"/>
                    </a:srgbClr>
                  </a:outerShdw>
                </a:effectLst>
                <a:cs typeface="B Nazanin" pitchFamily="2" charset="-78"/>
              </a:rPr>
              <a:t>جمع کل:                                                                          </a:t>
            </a:r>
            <a:r>
              <a:rPr lang="fa-IR" sz="2500" b="1" dirty="0" smtClean="0">
                <a:solidFill>
                  <a:srgbClr val="0070C0"/>
                </a:solidFill>
                <a:effectLst>
                  <a:outerShdw blurRad="38100" dist="38100" dir="2700000" algn="tl">
                    <a:srgbClr val="000000">
                      <a:alpha val="43137"/>
                    </a:srgbClr>
                  </a:outerShdw>
                </a:effectLst>
                <a:cs typeface="B Nazanin" pitchFamily="2" charset="-78"/>
              </a:rPr>
              <a:t>		</a:t>
            </a:r>
            <a:r>
              <a:rPr lang="ar-SA" sz="2500" b="1" dirty="0" smtClean="0">
                <a:solidFill>
                  <a:srgbClr val="0070C0"/>
                </a:solidFill>
                <a:effectLst>
                  <a:outerShdw blurRad="38100" dist="38100" dir="2700000" algn="tl">
                    <a:srgbClr val="000000">
                      <a:alpha val="43137"/>
                    </a:srgbClr>
                  </a:outerShdw>
                </a:effectLst>
                <a:cs typeface="B Nazanin" pitchFamily="2" charset="-78"/>
              </a:rPr>
              <a:t>        </a:t>
            </a:r>
            <a:r>
              <a:rPr lang="fa-IR" sz="2500" b="1" dirty="0" smtClean="0">
                <a:solidFill>
                  <a:srgbClr val="0070C0"/>
                </a:solidFill>
                <a:effectLst>
                  <a:outerShdw blurRad="38100" dist="38100" dir="2700000" algn="tl">
                    <a:srgbClr val="000000">
                      <a:alpha val="43137"/>
                    </a:srgbClr>
                  </a:outerShdw>
                </a:effectLst>
                <a:cs typeface="B Nazanin" pitchFamily="2" charset="-78"/>
              </a:rPr>
              <a:t>	      </a:t>
            </a:r>
            <a:r>
              <a:rPr lang="ar-SA" sz="2500" b="1" dirty="0" smtClean="0">
                <a:solidFill>
                  <a:srgbClr val="0070C0"/>
                </a:solidFill>
                <a:effectLst>
                  <a:outerShdw blurRad="38100" dist="38100" dir="2700000" algn="tl">
                    <a:srgbClr val="000000">
                      <a:alpha val="43137"/>
                    </a:srgbClr>
                  </a:outerShdw>
                </a:effectLst>
                <a:cs typeface="B Nazanin" pitchFamily="2" charset="-78"/>
              </a:rPr>
              <a:t>    </a:t>
            </a:r>
            <a:r>
              <a:rPr lang="fa-IR" sz="2500" b="1" dirty="0" smtClean="0">
                <a:solidFill>
                  <a:srgbClr val="0070C0"/>
                </a:solidFill>
                <a:effectLst>
                  <a:outerShdw blurRad="38100" dist="38100" dir="2700000" algn="tl">
                    <a:srgbClr val="000000">
                      <a:alpha val="43137"/>
                    </a:srgbClr>
                  </a:outerShdw>
                </a:effectLst>
                <a:cs typeface="B Nazanin" pitchFamily="2" charset="-78"/>
              </a:rPr>
              <a:t>  </a:t>
            </a:r>
            <a:r>
              <a:rPr lang="ar-SA" sz="2500" b="1" dirty="0" smtClean="0">
                <a:solidFill>
                  <a:srgbClr val="0070C0"/>
                </a:solidFill>
                <a:effectLst>
                  <a:outerShdw blurRad="38100" dist="38100" dir="2700000" algn="tl">
                    <a:srgbClr val="000000">
                      <a:alpha val="43137"/>
                    </a:srgbClr>
                  </a:outerShdw>
                </a:effectLst>
                <a:cs typeface="B Nazanin" pitchFamily="2" charset="-78"/>
              </a:rPr>
              <a:t>      100000 ریال</a:t>
            </a:r>
            <a:endParaRPr lang="en-US" sz="2500" b="1" dirty="0" smtClean="0">
              <a:solidFill>
                <a:srgbClr val="0070C0"/>
              </a:solidFill>
              <a:effectLst>
                <a:outerShdw blurRad="38100" dist="38100" dir="2700000" algn="tl">
                  <a:srgbClr val="000000">
                    <a:alpha val="43137"/>
                  </a:srgbClr>
                </a:outerShdw>
              </a:effectLst>
              <a:cs typeface="B Nazanin" pitchFamily="2" charset="-78"/>
            </a:endParaRPr>
          </a:p>
          <a:p>
            <a:pPr algn="just" rtl="1"/>
            <a:r>
              <a:rPr lang="fa-IR" sz="2500" b="1" dirty="0" smtClean="0">
                <a:effectLst>
                  <a:outerShdw blurRad="38100" dist="38100" dir="2700000" algn="tl">
                    <a:srgbClr val="000000">
                      <a:alpha val="43137"/>
                    </a:srgbClr>
                  </a:outerShdw>
                </a:effectLst>
                <a:cs typeface="B Nazanin" pitchFamily="2" charset="-78"/>
              </a:rPr>
              <a:t>نحوه دریافت هزینه خدمت از خدمت گیرنده مطابق مصوبه شورای عالی بیمه سلامت (30% فرانشیز تعرفه دولتی) است (اطلاعات تكميلي متعاقبا ارسال مي شود). </a:t>
            </a:r>
            <a:endParaRPr lang="en-US" sz="25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5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45</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نكات قابل توجه دربرنامه پزشك خانواده و بيمه روستايي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a:bodyPr>
          <a:lstStyle/>
          <a:p>
            <a:pPr algn="just" rtl="1">
              <a:lnSpc>
                <a:spcPct val="150000"/>
              </a:lnSpc>
            </a:pPr>
            <a:r>
              <a:rPr lang="fa-IR" sz="2400" b="1" dirty="0" smtClean="0">
                <a:effectLst>
                  <a:outerShdw blurRad="38100" dist="38100" dir="2700000" algn="tl">
                    <a:srgbClr val="000000">
                      <a:alpha val="43137"/>
                    </a:srgbClr>
                  </a:outerShdw>
                </a:effectLst>
                <a:cs typeface="B Nazanin" pitchFamily="2" charset="-78"/>
              </a:rPr>
              <a:t>مركز بهداشت دانشگاه و اداره بيمه سلامت استان بايد بنابر فرمت هماهنگ، تفاهم نامه اي به منظور اجراي قسمت هاي خ و ذ بند 4 تفاهم نامه مشترك (بهبود استاندارد مراكز و آماده سازي و توسعه محل زيست پزشك) تدوين نمايند. در ابتداي هر فصل، </a:t>
            </a:r>
            <a:r>
              <a:rPr lang="fa-IR" sz="2400" b="1" dirty="0" smtClean="0">
                <a:solidFill>
                  <a:srgbClr val="0070C0"/>
                </a:solidFill>
                <a:effectLst>
                  <a:outerShdw blurRad="38100" dist="38100" dir="2700000" algn="tl">
                    <a:srgbClr val="000000">
                      <a:alpha val="43137"/>
                    </a:srgbClr>
                  </a:outerShdw>
                </a:effectLst>
                <a:cs typeface="B Nazanin" pitchFamily="2" charset="-78"/>
              </a:rPr>
              <a:t>يك چهارم اعتبار </a:t>
            </a:r>
            <a:r>
              <a:rPr lang="fa-IR" sz="2400" b="1" dirty="0" smtClean="0">
                <a:effectLst>
                  <a:outerShdw blurRad="38100" dist="38100" dir="2700000" algn="tl">
                    <a:srgbClr val="000000">
                      <a:alpha val="43137"/>
                    </a:srgbClr>
                  </a:outerShdw>
                </a:effectLst>
                <a:cs typeface="B Nazanin" pitchFamily="2" charset="-78"/>
              </a:rPr>
              <a:t>تعيين شده اين دو قسمت توسط اداره بيمه استان به مركز بهداشت شهرستان ها تحويل مي شود و در ارزيابي هاي فصلي، پيشرفت كار بررسي شده و اعتبار فصل بعد براساس ميزان پيشرفت كار اختصاص مي يابد. </a:t>
            </a: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46</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مكانيسم پرداخت به پزشك خانواده در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a:bodyPr>
          <a:lstStyle/>
          <a:p>
            <a:pPr marL="609600" indent="-609600" algn="just" rtl="1">
              <a:lnSpc>
                <a:spcPct val="150000"/>
              </a:lnSpc>
              <a:buBlip>
                <a:blip r:embed="rId2"/>
              </a:buBlip>
              <a:defRPr/>
            </a:pPr>
            <a:r>
              <a:rPr lang="fa-IR" b="1" dirty="0" smtClean="0">
                <a:solidFill>
                  <a:schemeClr val="tx2"/>
                </a:solidFill>
                <a:cs typeface="Nazanin" pitchFamily="2" charset="-78"/>
              </a:rPr>
              <a:t>در برنامه پزشك خانواده براي دستيابي به وضعيت مطلوب (اپتيموم) جنبه هاي مختلف خدمت، از روش </a:t>
            </a:r>
            <a:r>
              <a:rPr lang="en-US" b="1" dirty="0" smtClean="0">
                <a:solidFill>
                  <a:schemeClr val="tx2"/>
                </a:solidFill>
                <a:cs typeface="Nazanin" pitchFamily="2" charset="-78"/>
              </a:rPr>
              <a:t>Mixed Payment</a:t>
            </a:r>
            <a:r>
              <a:rPr lang="fa-IR" b="1" dirty="0" smtClean="0">
                <a:solidFill>
                  <a:schemeClr val="tx2"/>
                </a:solidFill>
                <a:cs typeface="Nazanin" pitchFamily="2" charset="-78"/>
              </a:rPr>
              <a:t> استفاده مي شود. </a:t>
            </a:r>
          </a:p>
          <a:p>
            <a:pPr marL="609600" indent="-609600" algn="just" rtl="1">
              <a:lnSpc>
                <a:spcPct val="150000"/>
              </a:lnSpc>
              <a:buBlip>
                <a:blip r:embed="rId2"/>
              </a:buBlip>
              <a:defRPr/>
            </a:pPr>
            <a:endParaRPr lang="fa-IR" b="1" dirty="0" smtClean="0">
              <a:solidFill>
                <a:srgbClr val="FF0000"/>
              </a:solidFill>
              <a:cs typeface="Nazanin" pitchFamily="2" charset="-78"/>
            </a:endParaRPr>
          </a:p>
          <a:p>
            <a:pPr marL="609600" indent="-609600" algn="just" rtl="1">
              <a:lnSpc>
                <a:spcPct val="150000"/>
              </a:lnSpc>
              <a:buBlip>
                <a:blip r:embed="rId2"/>
              </a:buBlip>
              <a:defRPr/>
            </a:pPr>
            <a:r>
              <a:rPr lang="fa-IR" b="1" dirty="0" smtClean="0">
                <a:solidFill>
                  <a:srgbClr val="FF0000"/>
                </a:solidFill>
                <a:cs typeface="Nazanin" pitchFamily="2" charset="-78"/>
              </a:rPr>
              <a:t>عوامل تاثيرگذار بر شيوه پرداخت پزشك خانواده:</a:t>
            </a:r>
          </a:p>
          <a:p>
            <a:pPr marL="990600" lvl="1" indent="-533400" algn="just" rtl="1">
              <a:lnSpc>
                <a:spcPct val="150000"/>
              </a:lnSpc>
              <a:buBlip>
                <a:blip r:embed="rId2"/>
              </a:buBlip>
              <a:defRPr/>
            </a:pPr>
            <a:r>
              <a:rPr lang="fa-IR" sz="3200" b="1" dirty="0" smtClean="0">
                <a:solidFill>
                  <a:schemeClr val="tx1">
                    <a:lumMod val="75000"/>
                  </a:schemeClr>
                </a:solidFill>
                <a:cs typeface="Nazanin" pitchFamily="2" charset="-78"/>
              </a:rPr>
              <a:t>سهم محروميت منطقه: </a:t>
            </a:r>
            <a:r>
              <a:rPr lang="fa-IR" sz="3200" b="1" dirty="0" smtClean="0">
                <a:solidFill>
                  <a:schemeClr val="tx2"/>
                </a:solidFill>
                <a:cs typeface="Nazanin" pitchFamily="2" charset="-78"/>
              </a:rPr>
              <a:t>ميانگين ضرايب محروميت استان، شهرستان، و منطقه در دامنه 1 تا 2 است ودامنه مبلغ از 500000 تا 3000000 تومان مي باشد</a:t>
            </a: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47</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مكانيسم پرداخت به پزشك خانواده در سال 1393 (ادامه):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a:bodyPr>
          <a:lstStyle/>
          <a:p>
            <a:pPr marL="990600" lvl="1" indent="-533400" algn="just" rtl="1">
              <a:buBlip>
                <a:blip r:embed="rId2"/>
              </a:buBlip>
              <a:defRPr/>
            </a:pPr>
            <a:r>
              <a:rPr lang="fa-IR" sz="3200" b="1" dirty="0" smtClean="0">
                <a:solidFill>
                  <a:srgbClr val="FF0000"/>
                </a:solidFill>
                <a:cs typeface="Nazanin" pitchFamily="2" charset="-78"/>
              </a:rPr>
              <a:t>سهم ماندگاري در تيم پزشک خانواده: </a:t>
            </a:r>
            <a:r>
              <a:rPr lang="fa-IR" sz="3200" b="1" dirty="0" smtClean="0">
                <a:solidFill>
                  <a:schemeClr val="tx2"/>
                </a:solidFill>
                <a:cs typeface="Nazanin" pitchFamily="2" charset="-78"/>
              </a:rPr>
              <a:t>بازاي زمان ماندگاري و خدمت به عنوان پزشك خانواده در سطح مركز بهداشتي درماني مجري برنامه، شهرستان، استان و كل كشور و برحسب محروميت منطقه خدمتی، مبلغي به قرار داد اضافه می شود که از 50000 تومان تا 350000 تومان بازای هرسال خدمت متفاوت است و ارقام آن درجدول موجود در دستورعمل کاملا مشخص هستند. </a:t>
            </a:r>
          </a:p>
          <a:p>
            <a:pPr marL="990600" lvl="1" indent="-533400" algn="just" rtl="1">
              <a:buNone/>
              <a:defRPr/>
            </a:pPr>
            <a:endParaRPr lang="fa-IR" sz="3200" b="1" dirty="0" smtClean="0">
              <a:solidFill>
                <a:schemeClr val="tx2"/>
              </a:solidFill>
              <a:cs typeface="Nazanin" pitchFamily="2" charset="-78"/>
            </a:endParaRPr>
          </a:p>
          <a:p>
            <a:pPr marL="990600" lvl="1" indent="-533400" algn="just" rtl="1">
              <a:buBlip>
                <a:blip r:embed="rId2"/>
              </a:buBlip>
              <a:defRPr/>
            </a:pPr>
            <a:r>
              <a:rPr lang="fa-IR" sz="3200" b="1" dirty="0" smtClean="0">
                <a:solidFill>
                  <a:schemeClr val="tx2"/>
                </a:solidFill>
                <a:cs typeface="Nazanin" pitchFamily="2" charset="-78"/>
              </a:rPr>
              <a:t>اين مبلغ به حداقل حقوق تعيين شده در جدول ضرايب محروميت و تعيين اعتبار پيوست دستورعمل، اضافه مي گردد.</a:t>
            </a:r>
            <a:endParaRPr lang="en-US" sz="3200" b="1" dirty="0" smtClean="0">
              <a:solidFill>
                <a:schemeClr val="tx2"/>
              </a:solidFill>
              <a:cs typeface="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48</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مكانيسم پرداخت به پزشك خانواده در سال 1393 (ادامه):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a:bodyPr>
          <a:lstStyle/>
          <a:p>
            <a:pPr marL="990600" lvl="1" indent="-533400" algn="just" rtl="1">
              <a:buBlip>
                <a:blip r:embed="rId2"/>
              </a:buBlip>
              <a:defRPr/>
            </a:pPr>
            <a:r>
              <a:rPr lang="fa-IR" sz="3200" b="1" dirty="0" smtClean="0">
                <a:solidFill>
                  <a:srgbClr val="FF0000"/>
                </a:solidFill>
                <a:cs typeface="Nazanin" pitchFamily="2" charset="-78"/>
              </a:rPr>
              <a:t>تعداد شب بيتوته:</a:t>
            </a:r>
            <a:r>
              <a:rPr lang="fa-IR" sz="3200" b="1" dirty="0" smtClean="0">
                <a:solidFill>
                  <a:schemeClr val="tx2"/>
                </a:solidFill>
                <a:cs typeface="Nazanin" pitchFamily="2" charset="-78"/>
              </a:rPr>
              <a:t> درهر مركز مجري برنامه، بايد هرشب يك پزشك بيتوته نمايد. در مراكز تك پزشكه بايد پزشك مركز با پزشك يا پزشكان نزديكترين مركز بصورت شيفت بندي و نوبتي بيتوته داشته باشند. در مراكزي كه در فاصله كمتراز 5 كيلومتر تا شهر قرار دارند، چنانچه امكان بيتوته وجود نداشت مي توان پزشك مركز را با پزشكان مركز معين موجود در شهر بصورت شيفت بندي در نوبت بيتوته قرارداد و به مردم نيز اطلاع رساني كرد. </a:t>
            </a:r>
            <a:r>
              <a:rPr lang="fa-IR" sz="3200" b="1" dirty="0" smtClean="0">
                <a:solidFill>
                  <a:srgbClr val="FF0000"/>
                </a:solidFill>
                <a:cs typeface="Nazanin" pitchFamily="2" charset="-78"/>
              </a:rPr>
              <a:t>6% </a:t>
            </a:r>
            <a:r>
              <a:rPr lang="fa-IR" sz="3200" b="1" dirty="0" smtClean="0">
                <a:solidFill>
                  <a:schemeClr val="tx2"/>
                </a:solidFill>
                <a:cs typeface="Nazanin" pitchFamily="2" charset="-78"/>
              </a:rPr>
              <a:t>حقوق محاسبه شده براي پزشك، سهم بيتوته وي است </a:t>
            </a:r>
            <a:r>
              <a:rPr lang="fa-IR" sz="3200" b="1" dirty="0" smtClean="0">
                <a:solidFill>
                  <a:srgbClr val="FF0000"/>
                </a:solidFill>
                <a:cs typeface="Nazanin" pitchFamily="2" charset="-78"/>
              </a:rPr>
              <a:t>(3% </a:t>
            </a:r>
            <a:r>
              <a:rPr lang="fa-IR" sz="3200" b="1" dirty="0" smtClean="0">
                <a:solidFill>
                  <a:schemeClr val="tx2"/>
                </a:solidFill>
                <a:cs typeface="Nazanin" pitchFamily="2" charset="-78"/>
              </a:rPr>
              <a:t>براي ساعات غيراداري روزهاي شنبه تا چهارشنبه و</a:t>
            </a:r>
            <a:r>
              <a:rPr lang="fa-IR" sz="3200" b="1" dirty="0" smtClean="0">
                <a:solidFill>
                  <a:srgbClr val="FF0000"/>
                </a:solidFill>
                <a:cs typeface="Nazanin" pitchFamily="2" charset="-78"/>
              </a:rPr>
              <a:t> 3% </a:t>
            </a:r>
            <a:r>
              <a:rPr lang="fa-IR" sz="3200" b="1" dirty="0" smtClean="0">
                <a:solidFill>
                  <a:schemeClr val="tx2"/>
                </a:solidFill>
                <a:cs typeface="Nazanin" pitchFamily="2" charset="-78"/>
              </a:rPr>
              <a:t>براي روزهاي تعطيل). چنانچه پزشكي بيتوته نداشته باشد، اين سهم از حقوق وي كسر مي شود و دراختيار مركز بهداشت شهرستان براي پرداخت هاي پاداش و اضافي به ساير پزشكان استفاده مي گردد.</a:t>
            </a:r>
            <a:endParaRPr lang="en-US" sz="3200" b="1" dirty="0" smtClean="0">
              <a:solidFill>
                <a:schemeClr val="tx2"/>
              </a:solidFill>
              <a:cs typeface="Nazanin" pitchFamily="2" charset="-78"/>
            </a:endParaRPr>
          </a:p>
          <a:p>
            <a:pPr marL="990600" lvl="1" indent="-533400" algn="just" rtl="1">
              <a:buBlip>
                <a:blip r:embed="rId2"/>
              </a:buBlip>
              <a:defRPr/>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49</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43"/>
            <a:ext cx="10515600" cy="993647"/>
          </a:xfrm>
        </p:spPr>
        <p:txBody>
          <a:bodyPr>
            <a:normAutofit/>
          </a:bodyPr>
          <a:lstStyle/>
          <a:p>
            <a:pPr lvl="0" algn="ctr" rtl="1"/>
            <a:r>
              <a:rPr lang="fa-IR" sz="3200" dirty="0" smtClean="0">
                <a:effectLst>
                  <a:outerShdw blurRad="38100" dist="38100" dir="2700000" algn="tl">
                    <a:srgbClr val="000000">
                      <a:alpha val="43137"/>
                    </a:srgbClr>
                  </a:outerShdw>
                </a:effectLst>
                <a:cs typeface="B Koodak" panose="00000700000000000000" pitchFamily="2" charset="-78"/>
              </a:rPr>
              <a:t>مقايسه تفاهم نامه سال 1392با تفاهم نامه سال 1393</a:t>
            </a:r>
            <a:endParaRPr lang="en-US" sz="3200" dirty="0">
              <a:effectLst>
                <a:outerShdw blurRad="38100" dist="38100" dir="2700000" algn="tl">
                  <a:srgbClr val="000000">
                    <a:alpha val="43137"/>
                  </a:srgbClr>
                </a:outerShdw>
              </a:effectLst>
              <a:cs typeface="B Koodak" panose="00000700000000000000" pitchFamily="2" charset="-78"/>
            </a:endParaRPr>
          </a:p>
        </p:txBody>
      </p:sp>
      <p:graphicFrame>
        <p:nvGraphicFramePr>
          <p:cNvPr id="3" name="Table 2"/>
          <p:cNvGraphicFramePr>
            <a:graphicFrameLocks noGrp="1"/>
          </p:cNvGraphicFramePr>
          <p:nvPr>
            <p:extLst/>
          </p:nvPr>
        </p:nvGraphicFramePr>
        <p:xfrm>
          <a:off x="537882" y="1371601"/>
          <a:ext cx="11349319" cy="5163668"/>
        </p:xfrm>
        <a:graphic>
          <a:graphicData uri="http://schemas.openxmlformats.org/drawingml/2006/table">
            <a:tbl>
              <a:tblPr rtl="1" firstRow="1" firstCol="1" bandRow="1">
                <a:tableStyleId>{5C22544A-7EE6-4342-B048-85BDC9FD1C3A}</a:tableStyleId>
              </a:tblPr>
              <a:tblGrid>
                <a:gridCol w="6940447"/>
                <a:gridCol w="2249619"/>
                <a:gridCol w="2159253"/>
              </a:tblGrid>
              <a:tr h="524963">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موضوع</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1392</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1393</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24963">
                <a:tc>
                  <a:txBody>
                    <a:bodyPr/>
                    <a:lstStyle/>
                    <a:p>
                      <a:pPr algn="r" rtl="1">
                        <a:lnSpc>
                          <a:spcPct val="115000"/>
                        </a:lnSpc>
                        <a:spcAft>
                          <a:spcPts val="0"/>
                        </a:spcAft>
                      </a:pPr>
                      <a:r>
                        <a:rPr lang="ar-SA" sz="2000" dirty="0" smtClean="0">
                          <a:effectLst>
                            <a:outerShdw blurRad="38100" dist="38100" dir="2700000" algn="tl">
                              <a:srgbClr val="000000">
                                <a:alpha val="43137"/>
                              </a:srgbClr>
                            </a:outerShdw>
                          </a:effectLst>
                        </a:rPr>
                        <a:t>سرانه</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rPr>
                        <a:t>213460 ريال</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rPr>
                        <a:t>965200ريال</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2496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سهم پزشك</a:t>
                      </a:r>
                      <a:r>
                        <a:rPr lang="fa-IR" sz="2000" baseline="0" dirty="0" smtClean="0">
                          <a:effectLst>
                            <a:outerShdw blurRad="38100" dist="38100" dir="2700000" algn="tl">
                              <a:srgbClr val="000000">
                                <a:alpha val="43137"/>
                              </a:srgbClr>
                            </a:outerShdw>
                          </a:effectLst>
                        </a:rPr>
                        <a:t> از سرانه</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49%</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35%</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2496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سهم ماما از سرانه</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12%</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6%</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2496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سهم دارو از سرانه</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26%</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24%</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22595">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سهم پاراكلينيك</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7%</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8%</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2496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سهم سازمان بيمه سلامت ايران</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2%</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3%</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2496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سهم وزارت بهداشت، درمان و آموزش پزشكي</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4%</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4%</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24963">
                <a:tc>
                  <a:txBody>
                    <a:bodyPr/>
                    <a:lstStyle/>
                    <a:p>
                      <a:pPr algn="r" rtl="1">
                        <a:lnSpc>
                          <a:spcPct val="115000"/>
                        </a:lnSpc>
                        <a:spcAft>
                          <a:spcPts val="0"/>
                        </a:spcAft>
                      </a:pPr>
                      <a:r>
                        <a:rPr lang="fa-IR" sz="2000" b="1" kern="1200" dirty="0" smtClean="0">
                          <a:solidFill>
                            <a:schemeClr val="lt1"/>
                          </a:solidFill>
                          <a:effectLst>
                            <a:outerShdw blurRad="38100" dist="38100" dir="2700000" algn="tl">
                              <a:srgbClr val="000000">
                                <a:alpha val="43137"/>
                              </a:srgbClr>
                            </a:outerShdw>
                          </a:effectLst>
                          <a:latin typeface="+mn-lt"/>
                          <a:ea typeface="+mn-ea"/>
                          <a:cs typeface="+mn-cs"/>
                        </a:rPr>
                        <a:t>سهم ساير خدمات و فعاليت ها </a:t>
                      </a:r>
                      <a:endParaRPr lang="en-US" sz="20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0%</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20%</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41369">
                <a:tc>
                  <a:txBody>
                    <a:bodyPr/>
                    <a:lstStyle/>
                    <a:p>
                      <a:pPr algn="just" rtl="1">
                        <a:lnSpc>
                          <a:spcPct val="115000"/>
                        </a:lnSpc>
                        <a:spcAft>
                          <a:spcPts val="0"/>
                        </a:spcAft>
                      </a:pPr>
                      <a:r>
                        <a:rPr lang="fa-IR" sz="2000" b="1" kern="1200" dirty="0" smtClean="0">
                          <a:solidFill>
                            <a:srgbClr val="C00000"/>
                          </a:solidFill>
                          <a:effectLst>
                            <a:outerShdw blurRad="38100" dist="38100" dir="2700000" algn="tl">
                              <a:srgbClr val="000000">
                                <a:alpha val="43137"/>
                              </a:srgbClr>
                            </a:outerShdw>
                          </a:effectLst>
                          <a:latin typeface="+mn-lt"/>
                          <a:ea typeface="+mn-ea"/>
                          <a:cs typeface="+mn-cs"/>
                        </a:rPr>
                        <a:t>جمع</a:t>
                      </a:r>
                      <a:endParaRPr lang="en-US" sz="2000" b="1" kern="1200" dirty="0">
                        <a:solidFill>
                          <a:srgbClr val="C00000"/>
                        </a:solidFill>
                        <a:effectLst>
                          <a:outerShdw blurRad="38100" dist="38100" dir="2700000" algn="tl">
                            <a:srgbClr val="000000">
                              <a:alpha val="43137"/>
                            </a:srgbClr>
                          </a:outerShdw>
                        </a:effectLst>
                        <a:latin typeface="+mn-lt"/>
                        <a:ea typeface="+mn-ea"/>
                        <a:cs typeface="+mn-cs"/>
                      </a:endParaRPr>
                    </a:p>
                  </a:txBody>
                  <a:tcPr marL="68580" marR="68580" marT="0" marB="0" anchor="ctr"/>
                </a:tc>
                <a:tc>
                  <a:txBody>
                    <a:bodyPr/>
                    <a:lstStyle/>
                    <a:p>
                      <a:pPr algn="ctr" rtl="1">
                        <a:lnSpc>
                          <a:spcPct val="115000"/>
                        </a:lnSpc>
                        <a:spcAft>
                          <a:spcPts val="0"/>
                        </a:spcAft>
                      </a:pPr>
                      <a:r>
                        <a:rPr lang="fa-IR" sz="2400" b="1"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rPr>
                        <a:t>100%</a:t>
                      </a:r>
                      <a:endParaRPr lang="en-US"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rPr>
                        <a:t>100%</a:t>
                      </a:r>
                      <a:endParaRPr lang="en-US"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D1EF608E-E24D-406E-8E22-B1B92CA482AD}" type="slidenum">
              <a:rPr lang="en-US" smtClean="0"/>
              <a:pPr/>
              <a:t>5</a:t>
            </a:fld>
            <a:endParaRPr lang="en-US"/>
          </a:p>
        </p:txBody>
      </p:sp>
    </p:spTree>
    <p:extLst>
      <p:ext uri="{BB962C8B-B14F-4D97-AF65-F5344CB8AC3E}">
        <p14:creationId xmlns:p14="http://schemas.microsoft.com/office/powerpoint/2010/main" val="1669616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مكانيسم پرداخت به پزشك خانواده در سال 1393 (ادامه):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fontScale="92500" lnSpcReduction="10000"/>
          </a:bodyPr>
          <a:lstStyle/>
          <a:p>
            <a:pPr marL="609600" indent="-609600" algn="just" rtl="1">
              <a:lnSpc>
                <a:spcPct val="150000"/>
              </a:lnSpc>
              <a:buBlip>
                <a:blip r:embed="rId2"/>
              </a:buBlip>
              <a:defRPr/>
            </a:pPr>
            <a:r>
              <a:rPr lang="fa-IR" b="1" dirty="0" smtClean="0">
                <a:solidFill>
                  <a:srgbClr val="FF0000"/>
                </a:solidFill>
                <a:cs typeface="Nazanin" pitchFamily="2" charset="-78"/>
              </a:rPr>
              <a:t>جمعيت: </a:t>
            </a:r>
            <a:r>
              <a:rPr lang="fa-IR" b="1" dirty="0" smtClean="0">
                <a:solidFill>
                  <a:schemeClr val="tx2"/>
                </a:solidFill>
                <a:cs typeface="Nazanin" pitchFamily="2" charset="-78"/>
              </a:rPr>
              <a:t>بازاي هرنفر جمعيت تحت پوشش پزشك خانواده، در مناطق با ميانگين ضريب محروميت 1 (ميانگين استان، شهرستان، و منطقه) مبلغ 12850 ريال مي باشد؛ براساس جدول موجود در دستورعمل، دامنه تغييرات اين رقم بين 1285تا 1985تومان متغير است</a:t>
            </a:r>
          </a:p>
          <a:p>
            <a:pPr marL="609600" lvl="0" indent="-609600" algn="just" rtl="1">
              <a:lnSpc>
                <a:spcPct val="150000"/>
              </a:lnSpc>
              <a:buBlip>
                <a:blip r:embed="rId2"/>
              </a:buBlip>
              <a:defRPr/>
            </a:pPr>
            <a:r>
              <a:rPr lang="fa-IR" b="1" dirty="0" smtClean="0">
                <a:solidFill>
                  <a:srgbClr val="FF0000"/>
                </a:solidFill>
                <a:cs typeface="Nazanin" pitchFamily="2" charset="-78"/>
              </a:rPr>
              <a:t>سهم دهگردشي: </a:t>
            </a:r>
            <a:r>
              <a:rPr lang="fa-IR" b="1" dirty="0" smtClean="0">
                <a:solidFill>
                  <a:schemeClr val="tx2"/>
                </a:solidFill>
                <a:cs typeface="Nazanin" pitchFamily="2" charset="-78"/>
              </a:rPr>
              <a:t>براساس تفاهم نامه مشترك، 3% حقوق محاسبه شده براي پزشك، سهم دهگردشي وي است كه بايد براساس استاندارد تعيين شده در دستورعمل انجام شود. اين رقم بين 330000 تا 650000 تومان برحسب ضريب محروميت منطقه خدمت متفاوت است. چنانچه پزشكي دهگردشي نداشته باشد،  اين سهم از حقوق وي كسر مي شود و دراختيار مركز بهداشت شهرستان براي پرداخت هاي پاداش و اضافي به ساير پزشكان استفاده مي گردد.  </a:t>
            </a:r>
            <a:endParaRPr lang="en-US" b="1" dirty="0" smtClean="0">
              <a:solidFill>
                <a:schemeClr val="tx2"/>
              </a:solidFill>
              <a:cs typeface="Nazanin" pitchFamily="2" charset="-78"/>
            </a:endParaRPr>
          </a:p>
          <a:p>
            <a:pPr marL="609600" indent="-609600" algn="just" rtl="1">
              <a:lnSpc>
                <a:spcPct val="80000"/>
              </a:lnSpc>
              <a:buBlip>
                <a:blip r:embed="rId2"/>
              </a:buBlip>
              <a:defRPr/>
            </a:pPr>
            <a:endParaRPr lang="fa-IR" b="1" dirty="0" smtClean="0">
              <a:solidFill>
                <a:schemeClr val="tx2"/>
              </a:solidFill>
              <a:cs typeface="Nazanin" pitchFamily="2" charset="-78"/>
            </a:endParaRPr>
          </a:p>
          <a:p>
            <a:pPr marL="990600" lvl="1" indent="-533400" algn="just" rtl="1">
              <a:buNone/>
              <a:defRPr/>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50</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مكانيسم پرداخت به پزشك خانواده در سال 1393 (ادامه):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a:bodyPr>
          <a:lstStyle/>
          <a:p>
            <a:pPr marL="609600" indent="-609600" algn="just" rtl="1">
              <a:lnSpc>
                <a:spcPct val="150000"/>
              </a:lnSpc>
              <a:buBlip>
                <a:blip r:embed="rId2"/>
              </a:buBlip>
              <a:defRPr/>
            </a:pPr>
            <a:r>
              <a:rPr lang="fa-IR" b="1" dirty="0" smtClean="0">
                <a:solidFill>
                  <a:srgbClr val="FF0000"/>
                </a:solidFill>
                <a:cs typeface="Nazanin" pitchFamily="2" charset="-78"/>
              </a:rPr>
              <a:t>ضريب عملكرد: </a:t>
            </a:r>
            <a:r>
              <a:rPr lang="fa-IR" b="1" dirty="0" smtClean="0">
                <a:solidFill>
                  <a:schemeClr val="tx2"/>
                </a:solidFill>
                <a:cs typeface="Nazanin" pitchFamily="2" charset="-78"/>
              </a:rPr>
              <a:t>براساس نتيجه پايش هاي مشترك بين بيمه و مركز بهداشت شهرستان و ميانگين پايش هايي كه توسط ادارات مختلف حوزه معاونت بهداشت در طول 3 ماه انجام مي گردد،  هر 3ماه يكبارامتياز داده مي شود كه 30% دريافتي باقيمانده حقوق پزشك يا پاداش آن به اين نتيجه مربوط مي شود.</a:t>
            </a:r>
          </a:p>
          <a:p>
            <a:pPr algn="just" rtl="1"/>
            <a:r>
              <a:rPr lang="fa-IR" b="1" dirty="0" smtClean="0">
                <a:solidFill>
                  <a:srgbClr val="FF0000"/>
                </a:solidFill>
                <a:cs typeface="Nazanin" pitchFamily="2" charset="-78"/>
              </a:rPr>
              <a:t>فرمول مكانيسم پرداخت پزشك خانواده در برنامه پزشك خانواده و بيمه روستايي:</a:t>
            </a:r>
          </a:p>
          <a:p>
            <a:pPr algn="just" rtl="1">
              <a:buNone/>
            </a:pPr>
            <a:endParaRPr lang="en-US" b="1" dirty="0" smtClean="0">
              <a:solidFill>
                <a:srgbClr val="FF0000"/>
              </a:solidFill>
              <a:cs typeface="Nazanin" pitchFamily="2" charset="-78"/>
            </a:endParaRPr>
          </a:p>
          <a:p>
            <a:pPr algn="just" rtl="1">
              <a:buNone/>
            </a:pPr>
            <a:r>
              <a:rPr lang="fa-IR" sz="1800" b="1" dirty="0" smtClean="0">
                <a:cs typeface="Nazanin" pitchFamily="2" charset="-78"/>
              </a:rPr>
              <a:t>	ضريب عملكرد*{سهم بيتوته+ سهم دهگردشي+(</a:t>
            </a:r>
            <a:r>
              <a:rPr lang="en-US" sz="1800" b="1" dirty="0" smtClean="0">
                <a:cs typeface="Nazanin" pitchFamily="2" charset="-78"/>
              </a:rPr>
              <a:t>K</a:t>
            </a:r>
            <a:r>
              <a:rPr lang="fa-IR" sz="1800" b="1" dirty="0" smtClean="0">
                <a:cs typeface="Nazanin" pitchFamily="2" charset="-78"/>
              </a:rPr>
              <a:t> ريال*جمعيت)+ سهم ماندگاري در تيم پزشک خانواده +سهم محروميت}</a:t>
            </a:r>
            <a:endParaRPr lang="en-US" sz="1800" b="1" dirty="0" smtClean="0">
              <a:cs typeface="Nazanin" pitchFamily="2" charset="-78"/>
            </a:endParaRPr>
          </a:p>
          <a:p>
            <a:pPr marL="609600" indent="-609600" algn="just" rtl="1">
              <a:lnSpc>
                <a:spcPct val="150000"/>
              </a:lnSpc>
              <a:buBlip>
                <a:blip r:embed="rId2"/>
              </a:buBlip>
              <a:defRPr/>
            </a:pPr>
            <a:endParaRPr lang="fa-IR" b="1" dirty="0" smtClean="0">
              <a:solidFill>
                <a:schemeClr val="tx2"/>
              </a:solidFill>
              <a:cs typeface="Nazanin" pitchFamily="2" charset="-78"/>
            </a:endParaRPr>
          </a:p>
          <a:p>
            <a:pPr marL="990600" lvl="1" indent="-533400" algn="just" rtl="1">
              <a:buBlip>
                <a:blip r:embed="rId2"/>
              </a:buBlip>
              <a:defRPr/>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51</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مكانيسم پرداخت به ماما/پرستار طرف قرارداد در سال 1393: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fontScale="92500" lnSpcReduction="10000"/>
          </a:bodyPr>
          <a:lstStyle/>
          <a:p>
            <a:pPr marL="609600" indent="-609600" algn="just" rtl="1">
              <a:lnSpc>
                <a:spcPct val="150000"/>
              </a:lnSpc>
              <a:buBlip>
                <a:blip r:embed="rId2"/>
              </a:buBlip>
              <a:defRPr/>
            </a:pPr>
            <a:r>
              <a:rPr lang="fa-IR" b="1" dirty="0" smtClean="0">
                <a:solidFill>
                  <a:schemeClr val="tx2"/>
                </a:solidFill>
                <a:cs typeface="Nazanin" pitchFamily="2" charset="-78"/>
              </a:rPr>
              <a:t>در برنامه پزشك خانواده براي دستيابي به وضعيت مطلوب (اپتيموم) جنبه هاي مختلف خدمت، از روش </a:t>
            </a:r>
            <a:r>
              <a:rPr lang="en-US" b="1" dirty="0" smtClean="0">
                <a:solidFill>
                  <a:schemeClr val="tx2"/>
                </a:solidFill>
                <a:cs typeface="Nazanin" pitchFamily="2" charset="-78"/>
              </a:rPr>
              <a:t>Mixed Payment</a:t>
            </a:r>
            <a:r>
              <a:rPr lang="fa-IR" b="1" dirty="0" smtClean="0">
                <a:solidFill>
                  <a:schemeClr val="tx2"/>
                </a:solidFill>
                <a:cs typeface="Nazanin" pitchFamily="2" charset="-78"/>
              </a:rPr>
              <a:t> استفاده مي شود. </a:t>
            </a:r>
          </a:p>
          <a:p>
            <a:pPr marL="609600" indent="-609600" algn="just" rtl="1">
              <a:lnSpc>
                <a:spcPct val="150000"/>
              </a:lnSpc>
              <a:buBlip>
                <a:blip r:embed="rId2"/>
              </a:buBlip>
              <a:defRPr/>
            </a:pPr>
            <a:endParaRPr lang="fa-IR" b="1" dirty="0" smtClean="0">
              <a:solidFill>
                <a:srgbClr val="FF0000"/>
              </a:solidFill>
              <a:cs typeface="Nazanin" pitchFamily="2" charset="-78"/>
            </a:endParaRPr>
          </a:p>
          <a:p>
            <a:pPr marL="609600" indent="-609600" algn="just" rtl="1">
              <a:lnSpc>
                <a:spcPct val="150000"/>
              </a:lnSpc>
              <a:buBlip>
                <a:blip r:embed="rId2"/>
              </a:buBlip>
              <a:defRPr/>
            </a:pPr>
            <a:r>
              <a:rPr lang="fa-IR" b="1" dirty="0" smtClean="0">
                <a:solidFill>
                  <a:srgbClr val="FF0000"/>
                </a:solidFill>
                <a:cs typeface="Nazanin" pitchFamily="2" charset="-78"/>
              </a:rPr>
              <a:t>عوامل تاثيرگذار بر شيوه پرداخت پزشك خانواده:</a:t>
            </a:r>
          </a:p>
          <a:p>
            <a:pPr marL="990600" lvl="1" indent="-533400" algn="just" rtl="1">
              <a:lnSpc>
                <a:spcPct val="150000"/>
              </a:lnSpc>
              <a:buBlip>
                <a:blip r:embed="rId2"/>
              </a:buBlip>
              <a:defRPr/>
            </a:pPr>
            <a:r>
              <a:rPr lang="fa-IR" sz="3200" b="1" dirty="0" smtClean="0">
                <a:solidFill>
                  <a:schemeClr val="tx1">
                    <a:lumMod val="75000"/>
                  </a:schemeClr>
                </a:solidFill>
                <a:cs typeface="Nazanin" pitchFamily="2" charset="-78"/>
              </a:rPr>
              <a:t>سهم محروميت منطقه: </a:t>
            </a:r>
            <a:r>
              <a:rPr lang="fa-IR" sz="3200" b="1" dirty="0" smtClean="0">
                <a:solidFill>
                  <a:schemeClr val="tx2"/>
                </a:solidFill>
                <a:cs typeface="Nazanin" pitchFamily="2" charset="-78"/>
              </a:rPr>
              <a:t>ميانگين ضرايب محروميت استان، شهرستان، و منطقه در دامنه 1 تا 2 است ودامنه مبلغ براي ماماي كارشناس از 368000تا 566000تومان و براي ماماي كاردان از 311000 تا 481000 تومان مي باشد.</a:t>
            </a: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52</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مكانيسم پرداخت به ماما/پرستار طرف قرارداد در سال 1393 (ادامه):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a:bodyPr>
          <a:lstStyle/>
          <a:p>
            <a:pPr marL="990600" lvl="1" indent="-533400" algn="just" rtl="1">
              <a:buBlip>
                <a:blip r:embed="rId2"/>
              </a:buBlip>
              <a:defRPr/>
            </a:pPr>
            <a:r>
              <a:rPr lang="fa-IR" sz="3200" b="1" dirty="0" smtClean="0">
                <a:solidFill>
                  <a:srgbClr val="FF0000"/>
                </a:solidFill>
                <a:cs typeface="Nazanin" pitchFamily="2" charset="-78"/>
              </a:rPr>
              <a:t>سهم ماندگاري در تيم پزشک خانواده: </a:t>
            </a:r>
            <a:r>
              <a:rPr lang="fa-IR" sz="3200" b="1" dirty="0" smtClean="0">
                <a:solidFill>
                  <a:schemeClr val="tx2"/>
                </a:solidFill>
                <a:cs typeface="Nazanin" pitchFamily="2" charset="-78"/>
              </a:rPr>
              <a:t>بازاي زمان ماندگاري و خدمت به عنوان پزشك خانواده در سطح مركز بهداشتي درماني مجري برنامه، شهرستان، استان و كل كشور و برحسب محروميت منطقه خدمتی، مبلغي به قرار داد اضافه می شود که از 31000تومان تا 70000تومان بازای هرسال خدمت متفاوت است و ارقام آن درجدول موجود در دستورعمل کاملا مشخص هستند. </a:t>
            </a:r>
          </a:p>
          <a:p>
            <a:pPr marL="990600" lvl="1" indent="-533400" algn="just" rtl="1">
              <a:buNone/>
              <a:defRPr/>
            </a:pPr>
            <a:endParaRPr lang="fa-IR" sz="3200" b="1" dirty="0" smtClean="0">
              <a:solidFill>
                <a:schemeClr val="tx2"/>
              </a:solidFill>
              <a:cs typeface="Nazanin" pitchFamily="2" charset="-78"/>
            </a:endParaRPr>
          </a:p>
          <a:p>
            <a:pPr marL="990600" lvl="1" indent="-533400" algn="just" rtl="1">
              <a:buBlip>
                <a:blip r:embed="rId2"/>
              </a:buBlip>
              <a:defRPr/>
            </a:pPr>
            <a:r>
              <a:rPr lang="fa-IR" sz="3200" b="1" dirty="0" smtClean="0">
                <a:solidFill>
                  <a:schemeClr val="tx2"/>
                </a:solidFill>
                <a:cs typeface="Nazanin" pitchFamily="2" charset="-78"/>
              </a:rPr>
              <a:t>اين مبلغ به حداقل حقوق تعيين شده در جدول ضرايب محروميت و تعيين اعتبار پيوست دستورعمل، اضافه مي گردد.</a:t>
            </a:r>
            <a:endParaRPr lang="en-US" sz="3200" b="1" dirty="0" smtClean="0">
              <a:solidFill>
                <a:schemeClr val="tx2"/>
              </a:solidFill>
              <a:cs typeface="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53</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مكانيسم پرداخت به ماما/پرستار طرف قرارداد در سال 1393 (ادامه):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fontScale="85000" lnSpcReduction="20000"/>
          </a:bodyPr>
          <a:lstStyle/>
          <a:p>
            <a:pPr marL="609600" indent="-609600" algn="just" rtl="1">
              <a:lnSpc>
                <a:spcPct val="150000"/>
              </a:lnSpc>
              <a:buBlip>
                <a:blip r:embed="rId2"/>
              </a:buBlip>
              <a:defRPr/>
            </a:pPr>
            <a:r>
              <a:rPr lang="fa-IR" b="1" dirty="0" smtClean="0">
                <a:solidFill>
                  <a:srgbClr val="FF0000"/>
                </a:solidFill>
                <a:cs typeface="Nazanin" pitchFamily="2" charset="-78"/>
              </a:rPr>
              <a:t>جمعيت: </a:t>
            </a:r>
            <a:r>
              <a:rPr lang="fa-IR" b="1" dirty="0" smtClean="0">
                <a:solidFill>
                  <a:schemeClr val="tx2"/>
                </a:solidFill>
                <a:cs typeface="Nazanin" pitchFamily="2" charset="-78"/>
              </a:rPr>
              <a:t>بازاي هرنفر جمعيت تحت پوشش پزشك خانواده، در مناطق با ميانگين ضريب محروميت 1 (ميانگين استان، شهرستان، و منطقه) براي كارشناس مبلغ 1080ريال و براي كاردان مبلغ 920 ريال مي باشد؛ براساس جدول موجود در دستورعمل، دامنه تغييرات اين رقم براي ماماي كارشناس بين 108تا 178تومان و براي كاردان بين 92 تا 142 تومان متغير است</a:t>
            </a:r>
          </a:p>
          <a:p>
            <a:pPr marL="609600" lvl="0" indent="-609600" algn="just" rtl="1">
              <a:lnSpc>
                <a:spcPct val="150000"/>
              </a:lnSpc>
              <a:buBlip>
                <a:blip r:embed="rId2"/>
              </a:buBlip>
              <a:defRPr/>
            </a:pPr>
            <a:r>
              <a:rPr lang="fa-IR" b="1" dirty="0" smtClean="0">
                <a:solidFill>
                  <a:srgbClr val="FF0000"/>
                </a:solidFill>
                <a:cs typeface="Nazanin" pitchFamily="2" charset="-78"/>
              </a:rPr>
              <a:t>سهم دهگردشي: </a:t>
            </a:r>
            <a:r>
              <a:rPr lang="fa-IR" b="1" dirty="0" smtClean="0">
                <a:solidFill>
                  <a:schemeClr val="tx2"/>
                </a:solidFill>
                <a:cs typeface="Nazanin" pitchFamily="2" charset="-78"/>
              </a:rPr>
              <a:t>ماما بايد در تمام دهگردشي هاي پزشك خانواده به خانه هاي بهداشت، روستاهاي قمر و روستاهاي سياري همراه وي باشد. پزشك خانواده بايد دوبار در هفته به خانه هاي بهداشت يا پايگاه هاي بهداشت تحت پوشش خود سركشي كند. البته چنانچه تعداد خانه بهداشت در پوشش يك پزشك بيش از 5 باب باشد، مراجعه يكبار در هفته كافيست. همچنين، بايد هر ماه يكبار به روستاهاي قمر و هر سه ماه يكبار به روستاهاي سياري مراجعه داشته باشد. </a:t>
            </a:r>
            <a:endParaRPr lang="en-US" b="1" dirty="0" smtClean="0">
              <a:solidFill>
                <a:schemeClr val="tx2"/>
              </a:solidFill>
              <a:cs typeface="Nazanin" pitchFamily="2" charset="-78"/>
            </a:endParaRPr>
          </a:p>
          <a:p>
            <a:pPr marL="609600" indent="-609600" algn="just" rtl="1">
              <a:lnSpc>
                <a:spcPct val="80000"/>
              </a:lnSpc>
              <a:buBlip>
                <a:blip r:embed="rId2"/>
              </a:buBlip>
              <a:defRPr/>
            </a:pPr>
            <a:endParaRPr lang="fa-IR" b="1" dirty="0" smtClean="0">
              <a:solidFill>
                <a:schemeClr val="tx2"/>
              </a:solidFill>
              <a:cs typeface="Nazanin" pitchFamily="2" charset="-78"/>
            </a:endParaRPr>
          </a:p>
          <a:p>
            <a:pPr marL="990600" lvl="1" indent="-533400" algn="just" rtl="1">
              <a:buNone/>
              <a:defRPr/>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54</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مكانيسم پرداخت به ماما/پرستار طرف قرارداد در سال 1393 (ادامه):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lnSpcReduction="10000"/>
          </a:bodyPr>
          <a:lstStyle/>
          <a:p>
            <a:pPr marL="609600" indent="-609600" algn="just" rtl="1">
              <a:lnSpc>
                <a:spcPct val="150000"/>
              </a:lnSpc>
              <a:buBlip>
                <a:blip r:embed="rId2"/>
              </a:buBlip>
              <a:defRPr/>
            </a:pPr>
            <a:r>
              <a:rPr lang="fa-IR" b="1" dirty="0" smtClean="0">
                <a:solidFill>
                  <a:schemeClr val="tx2"/>
                </a:solidFill>
                <a:cs typeface="Nazanin" pitchFamily="2" charset="-78"/>
              </a:rPr>
              <a:t>براي همراهي در دهگردشي اعتباري برحسب ضريب محروميت منطقه درنظر گرفته شده است. دامنه اين رقم براي كارشناس بين 65000 تا 100000 تومان و براي كاردان بين 55000 تا 85000 تومان مي باشد.</a:t>
            </a:r>
          </a:p>
          <a:p>
            <a:pPr marL="609600" indent="-609600" algn="just" rtl="1">
              <a:lnSpc>
                <a:spcPct val="150000"/>
              </a:lnSpc>
              <a:buBlip>
                <a:blip r:embed="rId2"/>
              </a:buBlip>
              <a:defRPr/>
            </a:pPr>
            <a:r>
              <a:rPr lang="fa-IR" b="1" dirty="0" smtClean="0">
                <a:solidFill>
                  <a:srgbClr val="FF0000"/>
                </a:solidFill>
                <a:cs typeface="Nazanin" pitchFamily="2" charset="-78"/>
              </a:rPr>
              <a:t>ضريب عملكرد: </a:t>
            </a:r>
            <a:r>
              <a:rPr lang="fa-IR" b="1" dirty="0" smtClean="0">
                <a:solidFill>
                  <a:schemeClr val="tx2"/>
                </a:solidFill>
                <a:cs typeface="Nazanin" pitchFamily="2" charset="-78"/>
              </a:rPr>
              <a:t>براساس نتيجه پايش هاي مشترك بين بيمه و مركز بهداشت شهرستان و ميانگين پايش هايي كه توسط ادارات مختلف حوزه معاونت بهداشت در طول 3 ماه انجام مي گردد،  هر 3ماه يكبارامتياز داده مي شود كه 30% دريافتي باقيمانده حقوق پزشك يا پاداش آن به اين نتيجه مربوط مي شود.</a:t>
            </a:r>
          </a:p>
          <a:p>
            <a:pPr marL="990600" lvl="1" indent="-533400" algn="just" rtl="1">
              <a:buBlip>
                <a:blip r:embed="rId2"/>
              </a:buBlip>
              <a:defRPr/>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55</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مكانيسم پرداخت به ماما/پرستار طرف قرارداد در سال1393 </a:t>
            </a:r>
            <a:r>
              <a:rPr lang="fa-IR" sz="3200" b="1" dirty="0">
                <a:solidFill>
                  <a:srgbClr val="FF0000"/>
                </a:solidFill>
                <a:effectLst>
                  <a:outerShdw blurRad="38100" dist="38100" dir="2700000" algn="tl">
                    <a:srgbClr val="000000">
                      <a:alpha val="43137"/>
                    </a:srgbClr>
                  </a:outerShdw>
                </a:effectLst>
                <a:cs typeface="B Nazanin" pitchFamily="2" charset="-78"/>
              </a:rPr>
              <a:t>(ادامه</a:t>
            </a:r>
            <a:r>
              <a:rPr lang="fa-IR" sz="3200" b="1" dirty="0" smtClean="0">
                <a:solidFill>
                  <a:srgbClr val="FF0000"/>
                </a:solidFill>
                <a:effectLst>
                  <a:outerShdw blurRad="38100" dist="38100" dir="2700000" algn="tl">
                    <a:srgbClr val="000000">
                      <a:alpha val="43137"/>
                    </a:srgbClr>
                  </a:outerShdw>
                </a:effectLst>
                <a:cs typeface="B Nazanin" pitchFamily="2" charset="-78"/>
              </a:rPr>
              <a:t>):</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lnSpcReduction="10000"/>
          </a:bodyPr>
          <a:lstStyle/>
          <a:p>
            <a:pPr marL="609600" indent="-609600" algn="just" rtl="1">
              <a:lnSpc>
                <a:spcPct val="150000"/>
              </a:lnSpc>
              <a:buBlip>
                <a:blip r:embed="rId2"/>
              </a:buBlip>
              <a:defRPr/>
            </a:pPr>
            <a:r>
              <a:rPr lang="fa-IR" b="1" dirty="0" smtClean="0">
                <a:solidFill>
                  <a:schemeClr val="tx2"/>
                </a:solidFill>
                <a:cs typeface="Nazanin" pitchFamily="2" charset="-78"/>
              </a:rPr>
              <a:t>براي همراهي در دهگردشي اعتباري برحسب ضريب محروميت منطقه درنظر گرفته شده است. دامنه اين رقم براي كارشناس بين 65000 تا 100000 تومان و براي كاردان بين 55000 تا 85000 تومان مي باشد.</a:t>
            </a:r>
          </a:p>
          <a:p>
            <a:pPr marL="609600" indent="-609600" algn="just" rtl="1">
              <a:lnSpc>
                <a:spcPct val="150000"/>
              </a:lnSpc>
              <a:buBlip>
                <a:blip r:embed="rId2"/>
              </a:buBlip>
              <a:defRPr/>
            </a:pPr>
            <a:r>
              <a:rPr lang="fa-IR" b="1" dirty="0" smtClean="0">
                <a:solidFill>
                  <a:srgbClr val="FF0000"/>
                </a:solidFill>
                <a:cs typeface="Nazanin" pitchFamily="2" charset="-78"/>
              </a:rPr>
              <a:t>ضريب عملكرد: </a:t>
            </a:r>
            <a:r>
              <a:rPr lang="fa-IR" b="1" dirty="0" smtClean="0">
                <a:solidFill>
                  <a:schemeClr val="tx2"/>
                </a:solidFill>
                <a:cs typeface="Nazanin" pitchFamily="2" charset="-78"/>
              </a:rPr>
              <a:t>براساس نتيجه پايش هاي مشترك بين بيمه و مركز بهداشت شهرستان و ميانگين پايش هايي كه توسط ادارات مختلف حوزه معاونت بهداشت در طول 3 ماه انجام مي گردد،  هر 3ماه يكبارامتياز داده مي شود كه 30% دريافتي باقيمانده حقوق پزشك يا پاداش آن به اين نتيجه مربوط مي شود.</a:t>
            </a:r>
          </a:p>
          <a:p>
            <a:pPr marL="990600" lvl="1" indent="-533400" algn="just" rtl="1">
              <a:buBlip>
                <a:blip r:embed="rId2"/>
              </a:buBlip>
              <a:defRPr/>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56</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مكانيسم پرداخت به ماما/پرستار طرف قرارداد در سال 1393 (ادامه):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a:bodyPr>
          <a:lstStyle/>
          <a:p>
            <a:pPr algn="just" rtl="1"/>
            <a:r>
              <a:rPr lang="fa-IR" b="1" dirty="0" smtClean="0">
                <a:solidFill>
                  <a:srgbClr val="FF0000"/>
                </a:solidFill>
                <a:cs typeface="Nazanin" pitchFamily="2" charset="-78"/>
              </a:rPr>
              <a:t>فرمول مكانيسم پرداخت ماما يا پرستار:</a:t>
            </a:r>
            <a:endParaRPr lang="en-US" b="1" dirty="0" smtClean="0">
              <a:solidFill>
                <a:srgbClr val="FF0000"/>
              </a:solidFill>
              <a:cs typeface="Nazanin" pitchFamily="2" charset="-78"/>
            </a:endParaRPr>
          </a:p>
          <a:p>
            <a:pPr algn="just" rtl="1"/>
            <a:endParaRPr lang="en-US" b="1" dirty="0" smtClean="0">
              <a:solidFill>
                <a:srgbClr val="FF0000"/>
              </a:solidFill>
              <a:cs typeface="Nazanin" pitchFamily="2" charset="-78"/>
            </a:endParaRPr>
          </a:p>
          <a:p>
            <a:pPr algn="just" rtl="1"/>
            <a:r>
              <a:rPr lang="fa-IR" b="1" dirty="0" smtClean="0">
                <a:solidFill>
                  <a:srgbClr val="0070C0"/>
                </a:solidFill>
                <a:cs typeface="Nazanin" pitchFamily="2" charset="-78"/>
              </a:rPr>
              <a:t>فرمول محاسبه كارشناس:</a:t>
            </a:r>
            <a:endParaRPr lang="en-US" b="1" dirty="0" smtClean="0">
              <a:solidFill>
                <a:srgbClr val="0070C0"/>
              </a:solidFill>
              <a:cs typeface="Nazanin" pitchFamily="2" charset="-78"/>
            </a:endParaRPr>
          </a:p>
          <a:p>
            <a:pPr algn="just" rtl="1"/>
            <a:r>
              <a:rPr lang="fa-IR" b="1" dirty="0" smtClean="0">
                <a:cs typeface="Nazanin" pitchFamily="2" charset="-78"/>
              </a:rPr>
              <a:t>ضريب عملكرد*{ارائه خدمات اضافی+سهم پراكندگي+(</a:t>
            </a:r>
            <a:r>
              <a:rPr lang="en-US" b="1" dirty="0" smtClean="0">
                <a:cs typeface="Nazanin" pitchFamily="2" charset="-78"/>
              </a:rPr>
              <a:t>K</a:t>
            </a:r>
            <a:r>
              <a:rPr lang="fa-IR" b="1" dirty="0" smtClean="0">
                <a:cs typeface="Nazanin" pitchFamily="2" charset="-78"/>
              </a:rPr>
              <a:t> ريال*جمعيت) + سابقه خدمت در تيم پزشک خانواده +سهم محروميت}</a:t>
            </a:r>
            <a:endParaRPr lang="en-US" b="1" dirty="0" smtClean="0">
              <a:cs typeface="Nazanin" pitchFamily="2" charset="-78"/>
            </a:endParaRPr>
          </a:p>
          <a:p>
            <a:pPr algn="just" rtl="1"/>
            <a:endParaRPr lang="en-US" b="1" dirty="0" smtClean="0">
              <a:solidFill>
                <a:srgbClr val="FF0000"/>
              </a:solidFill>
              <a:cs typeface="Nazanin" pitchFamily="2" charset="-78"/>
            </a:endParaRPr>
          </a:p>
          <a:p>
            <a:pPr algn="just" rtl="1"/>
            <a:r>
              <a:rPr lang="fa-IR" b="1" dirty="0" smtClean="0">
                <a:solidFill>
                  <a:srgbClr val="0070C0"/>
                </a:solidFill>
                <a:cs typeface="Nazanin" pitchFamily="2" charset="-78"/>
              </a:rPr>
              <a:t>فرمول محاسبه كاردان:</a:t>
            </a:r>
            <a:endParaRPr lang="en-US" b="1" dirty="0" smtClean="0">
              <a:solidFill>
                <a:srgbClr val="0070C0"/>
              </a:solidFill>
              <a:cs typeface="Nazanin" pitchFamily="2" charset="-78"/>
            </a:endParaRPr>
          </a:p>
          <a:p>
            <a:pPr algn="just" rtl="1"/>
            <a:r>
              <a:rPr lang="fa-IR" b="1" dirty="0" smtClean="0">
                <a:cs typeface="Nazanin" pitchFamily="2" charset="-78"/>
              </a:rPr>
              <a:t>ضريب عملكرد*{ارائه خدمات اضافی+سهم پراكندگي+(</a:t>
            </a:r>
            <a:r>
              <a:rPr lang="en-US" b="1" dirty="0" smtClean="0">
                <a:cs typeface="Nazanin" pitchFamily="2" charset="-78"/>
              </a:rPr>
              <a:t>K</a:t>
            </a:r>
            <a:r>
              <a:rPr lang="fa-IR" b="1" dirty="0" smtClean="0">
                <a:cs typeface="Nazanin" pitchFamily="2" charset="-78"/>
              </a:rPr>
              <a:t> ريال*جمعيت) + سابقه خدمت در تيم پزشک خانواده +سهم محروميت}</a:t>
            </a:r>
            <a:endParaRPr lang="en-US" b="1" dirty="0" smtClean="0">
              <a:cs typeface="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57</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مسوولیت ها: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a:bodyPr>
          <a:lstStyle/>
          <a:p>
            <a:pPr algn="just" rtl="1">
              <a:lnSpc>
                <a:spcPct val="150000"/>
              </a:lnSpc>
            </a:pPr>
            <a:r>
              <a:rPr lang="fa-IR" b="1" dirty="0" smtClean="0">
                <a:solidFill>
                  <a:schemeClr val="tx2"/>
                </a:solidFill>
                <a:cs typeface="Nazanin" pitchFamily="2" charset="-78"/>
              </a:rPr>
              <a:t>مسووليت حسن اجراي كليه موارد مطروحه در موضوع خدمات سلامت سطح اول به عهده </a:t>
            </a:r>
            <a:r>
              <a:rPr lang="fa-IR" b="1" dirty="0" smtClean="0">
                <a:solidFill>
                  <a:srgbClr val="C00000"/>
                </a:solidFill>
                <a:cs typeface="Nazanin" pitchFamily="2" charset="-78"/>
              </a:rPr>
              <a:t>معاونت بهداشتي دانشگاه علوم پزشكي </a:t>
            </a:r>
            <a:r>
              <a:rPr lang="fa-IR" b="1" dirty="0" smtClean="0">
                <a:solidFill>
                  <a:schemeClr val="tx2"/>
                </a:solidFill>
                <a:cs typeface="Nazanin" pitchFamily="2" charset="-78"/>
              </a:rPr>
              <a:t>است. همچنين، مسووليت حسن اجراي برنامه پزشک خانواده و بيمه روستايي در موارد مطروحه در موضوع خدمات سطوح دوم و بالاتر به عهده </a:t>
            </a:r>
            <a:r>
              <a:rPr lang="fa-IR" b="1" dirty="0" smtClean="0">
                <a:solidFill>
                  <a:srgbClr val="C00000"/>
                </a:solidFill>
                <a:cs typeface="Nazanin" pitchFamily="2" charset="-78"/>
              </a:rPr>
              <a:t>معاونت درمان دانشگاه علوم پزشكي </a:t>
            </a:r>
            <a:r>
              <a:rPr lang="fa-IR" b="1" dirty="0" smtClean="0">
                <a:solidFill>
                  <a:schemeClr val="tx2"/>
                </a:solidFill>
                <a:cs typeface="Nazanin" pitchFamily="2" charset="-78"/>
              </a:rPr>
              <a:t>خواهد بود. بديهي است مسووليت كلي اجراي برنامه بيمه روستايي در منطقه تحت پوشش دانشگاه علوم پزشکی به عهده </a:t>
            </a:r>
            <a:r>
              <a:rPr lang="fa-IR" b="1" dirty="0" smtClean="0">
                <a:solidFill>
                  <a:srgbClr val="C00000"/>
                </a:solidFill>
                <a:cs typeface="Nazanin" pitchFamily="2" charset="-78"/>
              </a:rPr>
              <a:t>رييس آن دانشگاه/ دانشكده علوم پزشكي</a:t>
            </a:r>
            <a:r>
              <a:rPr lang="fa-IR" b="1" dirty="0" smtClean="0">
                <a:solidFill>
                  <a:schemeClr val="tx2"/>
                </a:solidFill>
                <a:cs typeface="Nazanin" pitchFamily="2" charset="-78"/>
              </a:rPr>
              <a:t> مي باشد. البته، هيچيك از نظارت هاي مربوط به دانشگاه علوم پزشكي، نافي نظارت اداره بيمه سلامت استان بر كيفيت ارائه خدمات در سطوح مختلف نخواهد بود.</a:t>
            </a:r>
            <a:endParaRPr lang="en-US" b="1" dirty="0" smtClean="0">
              <a:solidFill>
                <a:schemeClr val="tx2"/>
              </a:solidFill>
              <a:cs typeface="Nazanin" pitchFamily="2" charset="-78"/>
            </a:endParaRPr>
          </a:p>
          <a:p>
            <a:pPr marL="990600" lvl="1" indent="-533400" algn="just" rtl="1">
              <a:buNone/>
              <a:defRPr/>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50000"/>
              </a:lnSpc>
              <a:buNone/>
            </a:pPr>
            <a:endParaRPr lang="en-US" sz="2400" b="1" dirty="0" smtClean="0">
              <a:effectLst>
                <a:outerShdw blurRad="38100" dist="38100" dir="2700000" algn="tl">
                  <a:srgbClr val="000000">
                    <a:alpha val="43137"/>
                  </a:srgbClr>
                </a:outerShdw>
              </a:effectLst>
              <a:cs typeface="B Nazanin" pitchFamily="2" charset="-78"/>
            </a:endParaRPr>
          </a:p>
          <a:p>
            <a:pPr algn="just" rtl="1">
              <a:lnSpc>
                <a:spcPct val="100000"/>
              </a:lnSpc>
              <a:buNone/>
            </a:pPr>
            <a:endParaRPr lang="fa-IR" sz="2400" b="1" dirty="0" smtClean="0">
              <a:effectLst>
                <a:outerShdw blurRad="38100" dist="38100" dir="2700000" algn="tl">
                  <a:srgbClr val="000000">
                    <a:alpha val="43137"/>
                  </a:srgbClr>
                </a:outerShdw>
              </a:effectLst>
              <a:cs typeface="B Nazanin" pitchFamily="2" charset="-78"/>
            </a:endParaRPr>
          </a:p>
          <a:p>
            <a:pPr algn="just" rtl="1">
              <a:lnSpc>
                <a:spcPct val="100000"/>
              </a:lnSpc>
              <a:buFont typeface="Wingdings" pitchFamily="2" charset="2"/>
              <a:buChar char="v"/>
            </a:pPr>
            <a:endParaRPr lang="fa-IR" sz="2400" b="1" dirty="0" smtClean="0">
              <a:effectLst>
                <a:outerShdw blurRad="38100" dist="38100" dir="2700000" algn="tl">
                  <a:srgbClr val="000000">
                    <a:alpha val="43137"/>
                  </a:srgbClr>
                </a:outerShdw>
              </a:effectLst>
              <a:cs typeface="B Nazanin" pitchFamily="2" charset="-78"/>
            </a:endParaRPr>
          </a:p>
          <a:p>
            <a:pPr lvl="0" algn="just" rtl="1">
              <a:buNone/>
            </a:pP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58</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FF0000"/>
                </a:solidFill>
                <a:effectLst>
                  <a:outerShdw blurRad="38100" dist="38100" dir="2700000" algn="tl">
                    <a:srgbClr val="000000">
                      <a:alpha val="43137"/>
                    </a:srgbClr>
                  </a:outerShdw>
                </a:effectLst>
                <a:cs typeface="B Nazanin" pitchFamily="2" charset="-78"/>
              </a:rPr>
              <a:t>اعتبارات متمركز: </a:t>
            </a:r>
            <a:endParaRPr lang="en-US" sz="32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a:bodyPr>
          <a:lstStyle/>
          <a:p>
            <a:pPr lvl="0" algn="just" rtl="1">
              <a:buNone/>
            </a:pPr>
            <a:r>
              <a:rPr lang="fa-IR" sz="2400" b="1" dirty="0" smtClean="0">
                <a:solidFill>
                  <a:srgbClr val="0070C0"/>
                </a:solidFill>
                <a:effectLst>
                  <a:outerShdw blurRad="38100" dist="38100" dir="2700000" algn="tl">
                    <a:srgbClr val="000000">
                      <a:alpha val="43137"/>
                    </a:srgbClr>
                  </a:outerShdw>
                </a:effectLst>
                <a:cs typeface="B Nazanin" pitchFamily="2" charset="-78"/>
              </a:rPr>
              <a:t>ب- مواردي که از سرانه سهم دارند و اعتبار آنها متمركز است شامل:</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1% تامین واکسن پنتاوالان (مبلغ 22 ميليارد تومان براي تهيه واكسن دراختيار سازمان دارو و غذا قرار مي گيرد و بعداز تهيه، براساس جدول توزيع دانشگاهي تهيه شده توسط مركز مديريت بيماريها، توزيع مي گردد)؛ </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2% برای راه اندازی سامانه الکترونیک سلامت (مبلغ 4/44 ميليارد تومان دراختيار مركز مديريت شبكه قرار مي گيرد تا در 4 استان فاز اول و ساير هزينه هاي مرتبط تخصيص دهد)؛</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4% تامین هزینه های مدیریت و نظارت و جبران هزینه های اجرای برنامه وزارت بهداشت، درمان و آموزش پزشکی (براساس دستورعمل جداگانه اي نوع تخصيص آن به ميزان 88/9 ميليارد تومان مشخص مي شود) و</a:t>
            </a:r>
          </a:p>
          <a:p>
            <a:pPr lvl="0" algn="just" rtl="1">
              <a:buFont typeface="Wingdings" pitchFamily="2" charset="2"/>
              <a:buChar char="v"/>
            </a:pPr>
            <a:r>
              <a:rPr lang="fa-IR" sz="2400" b="1" dirty="0" smtClean="0">
                <a:effectLst>
                  <a:outerShdw blurRad="38100" dist="38100" dir="2700000" algn="tl">
                    <a:srgbClr val="000000">
                      <a:alpha val="43137"/>
                    </a:srgbClr>
                  </a:outerShdw>
                </a:effectLst>
                <a:cs typeface="B Nazanin" pitchFamily="2" charset="-78"/>
              </a:rPr>
              <a:t>3% تامین هزینه های مدیریت و نظارت و جبران هزینه های اجرای برنامه دراختیار سازمان بیمه سلامت ایران (مبلغ 66/9 ميليارد تومان).</a:t>
            </a:r>
            <a:endParaRPr lang="en-US" sz="24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59</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43"/>
            <a:ext cx="10515600" cy="993647"/>
          </a:xfrm>
        </p:spPr>
        <p:txBody>
          <a:bodyPr>
            <a:normAutofit/>
          </a:bodyPr>
          <a:lstStyle/>
          <a:p>
            <a:pPr lvl="0" algn="ctr" rtl="1"/>
            <a:r>
              <a:rPr lang="fa-IR" sz="3200" dirty="0" smtClean="0">
                <a:effectLst>
                  <a:outerShdw blurRad="38100" dist="38100" dir="2700000" algn="tl">
                    <a:srgbClr val="000000">
                      <a:alpha val="43137"/>
                    </a:srgbClr>
                  </a:outerShdw>
                </a:effectLst>
                <a:cs typeface="B Koodak" panose="00000700000000000000" pitchFamily="2" charset="-78"/>
              </a:rPr>
              <a:t>سهم سرانه در سال 1393 از سایر خدمات و فعالیت ها (20%)</a:t>
            </a:r>
            <a:endParaRPr lang="en-US" sz="3200" dirty="0">
              <a:effectLst>
                <a:outerShdw blurRad="38100" dist="38100" dir="2700000" algn="tl">
                  <a:srgbClr val="000000">
                    <a:alpha val="43137"/>
                  </a:srgbClr>
                </a:outerShdw>
              </a:effectLst>
              <a:cs typeface="B Koodak" panose="00000700000000000000" pitchFamily="2" charset="-78"/>
            </a:endParaRPr>
          </a:p>
        </p:txBody>
      </p:sp>
      <p:graphicFrame>
        <p:nvGraphicFramePr>
          <p:cNvPr id="3" name="Table 2"/>
          <p:cNvGraphicFramePr>
            <a:graphicFrameLocks noGrp="1"/>
          </p:cNvGraphicFramePr>
          <p:nvPr>
            <p:extLst/>
          </p:nvPr>
        </p:nvGraphicFramePr>
        <p:xfrm>
          <a:off x="537882" y="1371601"/>
          <a:ext cx="11349319" cy="5013799"/>
        </p:xfrm>
        <a:graphic>
          <a:graphicData uri="http://schemas.openxmlformats.org/drawingml/2006/table">
            <a:tbl>
              <a:tblPr rtl="1" firstRow="1" firstCol="1" bandRow="1">
                <a:tableStyleId>{5C22544A-7EE6-4342-B048-85BDC9FD1C3A}</a:tableStyleId>
              </a:tblPr>
              <a:tblGrid>
                <a:gridCol w="6940447"/>
                <a:gridCol w="1945977"/>
                <a:gridCol w="2462895"/>
              </a:tblGrid>
              <a:tr h="676140">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سایر خدمات و فعالیت های مشمول سهمی از سرانه</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درصد سهم سرانه</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مبلغ به میلیارد تومان</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87724">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سلامت دهان و دندان</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rPr>
                        <a:t>4%</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88.8</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87724">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داروهای مکمل</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4%</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88.8</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87724">
                <a:tc>
                  <a:txBody>
                    <a:bodyPr/>
                    <a:lstStyle/>
                    <a:p>
                      <a:pPr marL="0" algn="r" defTabSz="914400" rtl="1" eaLnBrk="1" latinLnBrk="0" hangingPunct="1">
                        <a:lnSpc>
                          <a:spcPct val="115000"/>
                        </a:lnSpc>
                        <a:spcAft>
                          <a:spcPts val="0"/>
                        </a:spcAft>
                      </a:pPr>
                      <a:r>
                        <a:rPr lang="fa-IR" sz="2000" b="1" kern="1200" dirty="0" smtClean="0">
                          <a:solidFill>
                            <a:schemeClr val="lt1"/>
                          </a:solidFill>
                          <a:effectLst>
                            <a:outerShdw blurRad="38100" dist="38100" dir="2700000" algn="tl">
                              <a:srgbClr val="000000">
                                <a:alpha val="43137"/>
                              </a:srgbClr>
                            </a:outerShdw>
                          </a:effectLst>
                          <a:latin typeface="+mn-lt"/>
                          <a:ea typeface="+mn-ea"/>
                          <a:cs typeface="+mn-cs"/>
                        </a:rPr>
                        <a:t>بهبود استاندارد مراکز بهداشتی درمانی مجری برنامه </a:t>
                      </a:r>
                      <a:endParaRPr lang="en-US" sz="20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5%</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111</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87724">
                <a:tc>
                  <a:txBody>
                    <a:bodyPr/>
                    <a:lstStyle/>
                    <a:p>
                      <a:pPr algn="r" rtl="1">
                        <a:lnSpc>
                          <a:spcPct val="115000"/>
                        </a:lnSpc>
                        <a:spcAft>
                          <a:spcPts val="0"/>
                        </a:spcAft>
                      </a:pPr>
                      <a:r>
                        <a:rPr lang="fa-IR" sz="2000" b="1" kern="1200" dirty="0" smtClean="0">
                          <a:solidFill>
                            <a:schemeClr val="lt1"/>
                          </a:solidFill>
                          <a:effectLst>
                            <a:outerShdw blurRad="38100" dist="38100" dir="2700000" algn="tl">
                              <a:srgbClr val="000000">
                                <a:alpha val="43137"/>
                              </a:srgbClr>
                            </a:outerShdw>
                          </a:effectLst>
                          <a:latin typeface="+mn-lt"/>
                          <a:ea typeface="+mn-ea"/>
                          <a:cs typeface="+mn-cs"/>
                        </a:rPr>
                        <a:t>کمک به تامین خودروی مناسب </a:t>
                      </a:r>
                      <a:endParaRPr lang="en-US" sz="20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1%</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22.2</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92618">
                <a:tc>
                  <a:txBody>
                    <a:bodyPr/>
                    <a:lstStyle/>
                    <a:p>
                      <a:pPr algn="r" rtl="1">
                        <a:lnSpc>
                          <a:spcPct val="115000"/>
                        </a:lnSpc>
                        <a:spcAft>
                          <a:spcPts val="0"/>
                        </a:spcAft>
                      </a:pPr>
                      <a:r>
                        <a:rPr lang="fa-IR" sz="2000" b="1" kern="1200" dirty="0" smtClean="0">
                          <a:solidFill>
                            <a:schemeClr val="lt1"/>
                          </a:solidFill>
                          <a:effectLst>
                            <a:outerShdw blurRad="38100" dist="38100" dir="2700000" algn="tl">
                              <a:srgbClr val="000000">
                                <a:alpha val="43137"/>
                              </a:srgbClr>
                            </a:outerShdw>
                          </a:effectLst>
                          <a:latin typeface="+mn-lt"/>
                          <a:ea typeface="+mn-ea"/>
                          <a:cs typeface="+mn-cs"/>
                        </a:rPr>
                        <a:t>راه اندازی و بهبود استاندارد محل زیست پزشک </a:t>
                      </a:r>
                      <a:endParaRPr lang="en-US" sz="20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3%</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66.6</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87724">
                <a:tc>
                  <a:txBody>
                    <a:bodyPr/>
                    <a:lstStyle/>
                    <a:p>
                      <a:pPr algn="r" rtl="1">
                        <a:lnSpc>
                          <a:spcPct val="115000"/>
                        </a:lnSpc>
                        <a:spcAft>
                          <a:spcPts val="0"/>
                        </a:spcAft>
                      </a:pPr>
                      <a:r>
                        <a:rPr lang="fa-IR" sz="2000" b="1" kern="1200" dirty="0" smtClean="0">
                          <a:solidFill>
                            <a:schemeClr val="lt1"/>
                          </a:solidFill>
                          <a:effectLst>
                            <a:outerShdw blurRad="38100" dist="38100" dir="2700000" algn="tl">
                              <a:srgbClr val="000000">
                                <a:alpha val="43137"/>
                              </a:srgbClr>
                            </a:outerShdw>
                          </a:effectLst>
                          <a:latin typeface="+mn-lt"/>
                          <a:ea typeface="+mn-ea"/>
                          <a:cs typeface="+mn-cs"/>
                        </a:rPr>
                        <a:t>تامین واکسن پنتاوالان </a:t>
                      </a:r>
                      <a:endParaRPr lang="en-US" sz="20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1%</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22.2</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87724">
                <a:tc>
                  <a:txBody>
                    <a:bodyPr/>
                    <a:lstStyle/>
                    <a:p>
                      <a:pPr marL="0" algn="r" defTabSz="914400" rtl="1" eaLnBrk="1" latinLnBrk="0" hangingPunct="1">
                        <a:lnSpc>
                          <a:spcPct val="115000"/>
                        </a:lnSpc>
                        <a:spcAft>
                          <a:spcPts val="0"/>
                        </a:spcAft>
                      </a:pPr>
                      <a:r>
                        <a:rPr lang="fa-IR" sz="2000" b="1" kern="1200" dirty="0" smtClean="0">
                          <a:solidFill>
                            <a:schemeClr val="lt1"/>
                          </a:solidFill>
                          <a:effectLst>
                            <a:outerShdw blurRad="38100" dist="38100" dir="2700000" algn="tl">
                              <a:srgbClr val="000000">
                                <a:alpha val="43137"/>
                              </a:srgbClr>
                            </a:outerShdw>
                          </a:effectLst>
                          <a:latin typeface="+mn-lt"/>
                          <a:ea typeface="+mn-ea"/>
                          <a:cs typeface="+mn-cs"/>
                        </a:rPr>
                        <a:t>راه اندازی سامانه الکترونیک سلامت و استقرار پرونده الکترونیک</a:t>
                      </a:r>
                      <a:endParaRPr lang="en-US" sz="20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2%</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44.4</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990691">
                <a:tc>
                  <a:txBody>
                    <a:bodyPr/>
                    <a:lstStyle/>
                    <a:p>
                      <a:pPr algn="just" rtl="1">
                        <a:lnSpc>
                          <a:spcPct val="115000"/>
                        </a:lnSpc>
                        <a:spcAft>
                          <a:spcPts val="0"/>
                        </a:spcAft>
                      </a:pPr>
                      <a:r>
                        <a:rPr lang="fa-IR" sz="2000" b="1" kern="1200" dirty="0" smtClean="0">
                          <a:solidFill>
                            <a:srgbClr val="C00000"/>
                          </a:solidFill>
                          <a:effectLst>
                            <a:outerShdw blurRad="38100" dist="38100" dir="2700000" algn="tl">
                              <a:srgbClr val="000000">
                                <a:alpha val="43137"/>
                              </a:srgbClr>
                            </a:outerShdw>
                          </a:effectLst>
                          <a:latin typeface="+mn-lt"/>
                          <a:ea typeface="+mn-ea"/>
                          <a:cs typeface="+mn-cs"/>
                        </a:rPr>
                        <a:t>جمع</a:t>
                      </a:r>
                      <a:endParaRPr lang="en-US" sz="2000" b="1" kern="1200" dirty="0">
                        <a:solidFill>
                          <a:srgbClr val="C00000"/>
                        </a:solidFill>
                        <a:effectLst>
                          <a:outerShdw blurRad="38100" dist="38100" dir="2700000" algn="tl">
                            <a:srgbClr val="000000">
                              <a:alpha val="43137"/>
                            </a:srgbClr>
                          </a:outerShdw>
                        </a:effectLst>
                        <a:latin typeface="+mn-lt"/>
                        <a:ea typeface="+mn-ea"/>
                        <a:cs typeface="+mn-cs"/>
                      </a:endParaRPr>
                    </a:p>
                  </a:txBody>
                  <a:tcPr marL="68580" marR="68580" marT="0" marB="0" anchor="ctr"/>
                </a:tc>
                <a:tc>
                  <a:txBody>
                    <a:bodyPr/>
                    <a:lstStyle/>
                    <a:p>
                      <a:pPr algn="ctr" rtl="1">
                        <a:lnSpc>
                          <a:spcPct val="115000"/>
                        </a:lnSpc>
                        <a:spcAft>
                          <a:spcPts val="0"/>
                        </a:spcAft>
                      </a:pPr>
                      <a:r>
                        <a:rPr lang="fa-IR" sz="2400" b="1"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rPr>
                        <a:t>20%</a:t>
                      </a:r>
                      <a:endParaRPr lang="en-US"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rPr>
                        <a:t>444</a:t>
                      </a:r>
                      <a:endParaRPr lang="en-US"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D1EF608E-E24D-406E-8E22-B1B92CA482AD}" type="slidenum">
              <a:rPr lang="en-US" smtClean="0"/>
              <a:pPr/>
              <a:t>6</a:t>
            </a:fld>
            <a:endParaRPr lang="en-US"/>
          </a:p>
        </p:txBody>
      </p:sp>
    </p:spTree>
    <p:extLst>
      <p:ext uri="{BB962C8B-B14F-4D97-AF65-F5344CB8AC3E}">
        <p14:creationId xmlns:p14="http://schemas.microsoft.com/office/powerpoint/2010/main" val="8488130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C00000"/>
                </a:solidFill>
                <a:effectLst>
                  <a:outerShdw blurRad="38100" dist="38100" dir="2700000" algn="tl">
                    <a:srgbClr val="000000">
                      <a:alpha val="43137"/>
                    </a:srgbClr>
                  </a:outerShdw>
                </a:effectLst>
                <a:cs typeface="B Nazanin" pitchFamily="2" charset="-78"/>
              </a:rPr>
              <a:t>انتظار از دانشگاهها/ دانشکده های علوم پزشکی: </a:t>
            </a:r>
            <a:endParaRPr lang="en-US" sz="3200" b="1" dirty="0">
              <a:solidFill>
                <a:srgbClr val="C0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49217" y="1411244"/>
            <a:ext cx="10515600" cy="4842837"/>
          </a:xfrm>
        </p:spPr>
        <p:txBody>
          <a:bodyPr>
            <a:noAutofit/>
          </a:bodyPr>
          <a:lstStyle/>
          <a:p>
            <a:pPr marL="457200" lvl="0" indent="-457200" algn="just" rtl="1">
              <a:lnSpc>
                <a:spcPct val="150000"/>
              </a:lnSpc>
              <a:buFont typeface="+mj-lt"/>
              <a:buAutoNum type="arabicPeriod"/>
            </a:pPr>
            <a:r>
              <a:rPr lang="fa-IR" b="1" dirty="0" smtClean="0">
                <a:effectLst>
                  <a:outerShdw blurRad="38100" dist="38100" dir="2700000" algn="tl">
                    <a:srgbClr val="000000">
                      <a:alpha val="43137"/>
                    </a:srgbClr>
                  </a:outerShdw>
                </a:effectLst>
                <a:cs typeface="B Nazanin" pitchFamily="2" charset="-78"/>
              </a:rPr>
              <a:t>راه اندازی خدمات سلامت دهان و دندان براساس دستورعمل اجرایی تا حداکثر اول مرداد بطوریکه </a:t>
            </a:r>
            <a:r>
              <a:rPr lang="fa-IR" b="1" dirty="0" smtClean="0">
                <a:solidFill>
                  <a:srgbClr val="0070C0"/>
                </a:solidFill>
                <a:effectLst>
                  <a:outerShdw blurRad="38100" dist="38100" dir="2700000" algn="tl">
                    <a:srgbClr val="000000">
                      <a:alpha val="43137"/>
                    </a:srgbClr>
                  </a:outerShdw>
                </a:effectLst>
                <a:cs typeface="B Nazanin" pitchFamily="2" charset="-78"/>
              </a:rPr>
              <a:t>اول مرداد </a:t>
            </a:r>
            <a:r>
              <a:rPr lang="fa-IR" b="1" dirty="0" smtClean="0">
                <a:effectLst>
                  <a:outerShdw blurRad="38100" dist="38100" dir="2700000" algn="tl">
                    <a:srgbClr val="000000">
                      <a:alpha val="43137"/>
                    </a:srgbClr>
                  </a:outerShdw>
                </a:effectLst>
                <a:cs typeface="B Nazanin" pitchFamily="2" charset="-78"/>
              </a:rPr>
              <a:t>این خدمت به تمامی گروه هدف قابل ارائه باشد</a:t>
            </a:r>
          </a:p>
          <a:p>
            <a:pPr marL="457200" lvl="0" indent="-457200" algn="just" rtl="1">
              <a:lnSpc>
                <a:spcPct val="150000"/>
              </a:lnSpc>
              <a:buFont typeface="+mj-lt"/>
              <a:buAutoNum type="arabicPeriod"/>
            </a:pPr>
            <a:r>
              <a:rPr lang="fa-IR" b="1" dirty="0" smtClean="0">
                <a:effectLst>
                  <a:outerShdw blurRad="38100" dist="38100" dir="2700000" algn="tl">
                    <a:srgbClr val="000000">
                      <a:alpha val="43137"/>
                    </a:srgbClr>
                  </a:outerShdw>
                </a:effectLst>
                <a:cs typeface="B Nazanin" pitchFamily="2" charset="-78"/>
              </a:rPr>
              <a:t>تهیه برنامه دقیق برای تعمیرات اساسی و تجهیز مراکز بهداشتی درمانی مجری برنامه پزشک خانواده و بیمه روستایی با ذکر </a:t>
            </a:r>
            <a:r>
              <a:rPr lang="fa-IR" b="1" dirty="0" smtClean="0">
                <a:solidFill>
                  <a:srgbClr val="00B050"/>
                </a:solidFill>
                <a:effectLst>
                  <a:outerShdw blurRad="38100" dist="38100" dir="2700000" algn="tl">
                    <a:srgbClr val="000000">
                      <a:alpha val="43137"/>
                    </a:srgbClr>
                  </a:outerShdw>
                </a:effectLst>
                <a:cs typeface="B Nazanin" pitchFamily="2" charset="-78"/>
              </a:rPr>
              <a:t>نام مرکز</a:t>
            </a:r>
            <a:r>
              <a:rPr lang="fa-IR" b="1" dirty="0" smtClean="0">
                <a:effectLst>
                  <a:outerShdw blurRad="38100" dist="38100" dir="2700000" algn="tl">
                    <a:srgbClr val="000000">
                      <a:alpha val="43137"/>
                    </a:srgbClr>
                  </a:outerShdw>
                </a:effectLst>
                <a:cs typeface="B Nazanin" pitchFamily="2" charset="-78"/>
              </a:rPr>
              <a:t>، </a:t>
            </a:r>
            <a:r>
              <a:rPr lang="fa-IR" b="1" dirty="0" smtClean="0">
                <a:solidFill>
                  <a:srgbClr val="FF0000"/>
                </a:solidFill>
                <a:effectLst>
                  <a:outerShdw blurRad="38100" dist="38100" dir="2700000" algn="tl">
                    <a:srgbClr val="000000">
                      <a:alpha val="43137"/>
                    </a:srgbClr>
                  </a:outerShdw>
                </a:effectLst>
                <a:cs typeface="B Nazanin" pitchFamily="2" charset="-78"/>
              </a:rPr>
              <a:t>نوع تعمیر</a:t>
            </a:r>
            <a:r>
              <a:rPr lang="fa-IR" b="1" dirty="0" smtClean="0">
                <a:effectLst>
                  <a:outerShdw blurRad="38100" dist="38100" dir="2700000" algn="tl">
                    <a:srgbClr val="000000">
                      <a:alpha val="43137"/>
                    </a:srgbClr>
                  </a:outerShdw>
                </a:effectLst>
                <a:cs typeface="B Nazanin" pitchFamily="2" charset="-78"/>
              </a:rPr>
              <a:t>، </a:t>
            </a:r>
            <a:r>
              <a:rPr lang="fa-IR" b="1" dirty="0" smtClean="0">
                <a:solidFill>
                  <a:srgbClr val="7030A0"/>
                </a:solidFill>
                <a:effectLst>
                  <a:outerShdw blurRad="38100" dist="38100" dir="2700000" algn="tl">
                    <a:srgbClr val="000000">
                      <a:alpha val="43137"/>
                    </a:srgbClr>
                  </a:outerShdw>
                </a:effectLst>
                <a:cs typeface="B Nazanin" pitchFamily="2" charset="-78"/>
              </a:rPr>
              <a:t>هزینه آن </a:t>
            </a:r>
            <a:r>
              <a:rPr lang="fa-IR" b="1" dirty="0" smtClean="0">
                <a:effectLst>
                  <a:outerShdw blurRad="38100" dist="38100" dir="2700000" algn="tl">
                    <a:srgbClr val="000000">
                      <a:alpha val="43137"/>
                    </a:srgbClr>
                  </a:outerShdw>
                </a:effectLst>
                <a:cs typeface="B Nazanin" pitchFamily="2" charset="-78"/>
              </a:rPr>
              <a:t>و زمان انجام کار و نیز نام </a:t>
            </a:r>
            <a:r>
              <a:rPr lang="fa-IR" b="1" dirty="0" smtClean="0">
                <a:solidFill>
                  <a:srgbClr val="FFC000"/>
                </a:solidFill>
                <a:effectLst>
                  <a:outerShdw blurRad="38100" dist="38100" dir="2700000" algn="tl">
                    <a:srgbClr val="000000">
                      <a:alpha val="43137"/>
                    </a:srgbClr>
                  </a:outerShdw>
                </a:effectLst>
                <a:cs typeface="B Nazanin" pitchFamily="2" charset="-78"/>
              </a:rPr>
              <a:t>تجهیزات و نوع مارک </a:t>
            </a:r>
            <a:r>
              <a:rPr lang="fa-IR" b="1" dirty="0" smtClean="0">
                <a:effectLst>
                  <a:outerShdw blurRad="38100" dist="38100" dir="2700000" algn="tl">
                    <a:srgbClr val="000000">
                      <a:alpha val="43137"/>
                    </a:srgbClr>
                  </a:outerShdw>
                </a:effectLst>
                <a:cs typeface="B Nazanin" pitchFamily="2" charset="-78"/>
              </a:rPr>
              <a:t>آن و هزینه موردنیاز و درنتیجه آماده سازی مراکز که تفاهم نامه آن باید حداکثر تا </a:t>
            </a:r>
            <a:r>
              <a:rPr lang="fa-IR" b="1" dirty="0" smtClean="0">
                <a:solidFill>
                  <a:srgbClr val="FF0000"/>
                </a:solidFill>
                <a:effectLst>
                  <a:outerShdw blurRad="38100" dist="38100" dir="2700000" algn="tl">
                    <a:srgbClr val="000000">
                      <a:alpha val="43137"/>
                    </a:srgbClr>
                  </a:outerShdw>
                </a:effectLst>
                <a:cs typeface="B Nazanin" pitchFamily="2" charset="-78"/>
              </a:rPr>
              <a:t>15 تیرماه </a:t>
            </a:r>
            <a:r>
              <a:rPr lang="fa-IR" b="1" dirty="0" smtClean="0">
                <a:effectLst>
                  <a:outerShdw blurRad="38100" dist="38100" dir="2700000" algn="tl">
                    <a:srgbClr val="000000">
                      <a:alpha val="43137"/>
                    </a:srgbClr>
                  </a:outerShdw>
                </a:effectLst>
                <a:cs typeface="B Nazanin" pitchFamily="2" charset="-78"/>
              </a:rPr>
              <a:t>بین معاونت بهداشت دانشگاه/ دانشکده و مدیرکل بیمه سلامت استان منعقد گردد</a:t>
            </a:r>
          </a:p>
        </p:txBody>
      </p:sp>
      <p:sp>
        <p:nvSpPr>
          <p:cNvPr id="4" name="Slide Number Placeholder 3"/>
          <p:cNvSpPr>
            <a:spLocks noGrp="1"/>
          </p:cNvSpPr>
          <p:nvPr>
            <p:ph type="sldNum" sz="quarter" idx="12"/>
          </p:nvPr>
        </p:nvSpPr>
        <p:spPr/>
        <p:txBody>
          <a:bodyPr/>
          <a:lstStyle/>
          <a:p>
            <a:fld id="{D1EF608E-E24D-406E-8E22-B1B92CA482AD}" type="slidenum">
              <a:rPr lang="en-US" smtClean="0"/>
              <a:pPr/>
              <a:t>60</a:t>
            </a:fld>
            <a:endParaRPr lang="en-US"/>
          </a:p>
        </p:txBody>
      </p:sp>
    </p:spTree>
    <p:extLst>
      <p:ext uri="{BB962C8B-B14F-4D97-AF65-F5344CB8AC3E}">
        <p14:creationId xmlns:p14="http://schemas.microsoft.com/office/powerpoint/2010/main" val="13222545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C00000"/>
                </a:solidFill>
                <a:effectLst>
                  <a:outerShdw blurRad="38100" dist="38100" dir="2700000" algn="tl">
                    <a:srgbClr val="000000">
                      <a:alpha val="43137"/>
                    </a:srgbClr>
                  </a:outerShdw>
                </a:effectLst>
                <a:cs typeface="B Nazanin" pitchFamily="2" charset="-78"/>
              </a:rPr>
              <a:t>انتظار از دانشگاهها/ دانشکده های علوم پزشکی (ادامه): </a:t>
            </a:r>
            <a:endParaRPr lang="en-US" sz="3200" b="1" dirty="0">
              <a:solidFill>
                <a:srgbClr val="C0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a:bodyPr>
          <a:lstStyle/>
          <a:p>
            <a:pPr marL="457200" lvl="0" indent="-457200" algn="just" rtl="1">
              <a:lnSpc>
                <a:spcPct val="150000"/>
              </a:lnSpc>
              <a:buFont typeface="+mj-lt"/>
              <a:buAutoNum type="arabicPeriod" startAt="3"/>
            </a:pPr>
            <a:r>
              <a:rPr lang="fa-IR" sz="2600" b="1" dirty="0" smtClean="0">
                <a:effectLst>
                  <a:outerShdw blurRad="38100" dist="38100" dir="2700000" algn="tl">
                    <a:srgbClr val="000000">
                      <a:alpha val="43137"/>
                    </a:srgbClr>
                  </a:outerShdw>
                </a:effectLst>
                <a:cs typeface="B Nazanin" pitchFamily="2" charset="-78"/>
              </a:rPr>
              <a:t>تعیین دقیق مراکزی مجری نیازمند به راه اندازی و توسعه فضای زیست پزشک با ذکر دقیق نوع اقدام و تجهیزات موردنیاز و هزینه آنها در زمان مشخص و ثبت در تفاهم نامه با اداره کل بیمه استان</a:t>
            </a:r>
          </a:p>
          <a:p>
            <a:pPr marL="457200" lvl="0" indent="-457200" algn="just" rtl="1">
              <a:lnSpc>
                <a:spcPct val="150000"/>
              </a:lnSpc>
              <a:buFont typeface="+mj-lt"/>
              <a:buAutoNum type="arabicPeriod" startAt="3"/>
            </a:pPr>
            <a:r>
              <a:rPr lang="fa-IR" sz="2600" b="1" dirty="0" smtClean="0">
                <a:effectLst>
                  <a:outerShdw blurRad="38100" dist="38100" dir="2700000" algn="tl">
                    <a:srgbClr val="000000">
                      <a:alpha val="43137"/>
                    </a:srgbClr>
                  </a:outerShdw>
                </a:effectLst>
                <a:cs typeface="B Nazanin" pitchFamily="2" charset="-78"/>
              </a:rPr>
              <a:t>تامین و توزیع مکمل های دارویی بین خانه های بهداشت و پایگاههای بهداشت روستایی و شهری موضوع برنامه تا حداکثر </a:t>
            </a:r>
            <a:r>
              <a:rPr lang="fa-IR" sz="2600" b="1" dirty="0" smtClean="0">
                <a:solidFill>
                  <a:srgbClr val="00B0F0"/>
                </a:solidFill>
                <a:effectLst>
                  <a:outerShdw blurRad="38100" dist="38100" dir="2700000" algn="tl">
                    <a:srgbClr val="000000">
                      <a:alpha val="43137"/>
                    </a:srgbClr>
                  </a:outerShdw>
                </a:effectLst>
                <a:cs typeface="B Nazanin" pitchFamily="2" charset="-78"/>
              </a:rPr>
              <a:t>اول مردادماه </a:t>
            </a:r>
          </a:p>
          <a:p>
            <a:pPr marL="457200" lvl="0" indent="-457200" algn="just" rtl="1">
              <a:lnSpc>
                <a:spcPct val="150000"/>
              </a:lnSpc>
              <a:buFont typeface="+mj-lt"/>
              <a:buAutoNum type="arabicPeriod" startAt="3"/>
            </a:pPr>
            <a:r>
              <a:rPr lang="fa-IR" sz="2600" b="1" dirty="0" smtClean="0">
                <a:effectLst>
                  <a:outerShdw blurRad="38100" dist="38100" dir="2700000" algn="tl">
                    <a:srgbClr val="000000">
                      <a:alpha val="43137"/>
                    </a:srgbClr>
                  </a:outerShdw>
                </a:effectLst>
                <a:cs typeface="B Nazanin" pitchFamily="2" charset="-78"/>
              </a:rPr>
              <a:t>هماهنگی با سازمان غذا و دارو و مرکز مدیریت بیماریها به منظور تامین واکسن موردنیاز پنتاوالان بطوریکه از </a:t>
            </a:r>
            <a:r>
              <a:rPr lang="fa-IR" sz="2600" b="1" dirty="0" smtClean="0">
                <a:solidFill>
                  <a:srgbClr val="00B0F0"/>
                </a:solidFill>
                <a:effectLst>
                  <a:outerShdw blurRad="38100" dist="38100" dir="2700000" algn="tl">
                    <a:srgbClr val="000000">
                      <a:alpha val="43137"/>
                    </a:srgbClr>
                  </a:outerShdw>
                </a:effectLst>
                <a:cs typeface="B Nazanin" pitchFamily="2" charset="-78"/>
              </a:rPr>
              <a:t>اول مرداد ماه </a:t>
            </a:r>
            <a:r>
              <a:rPr lang="fa-IR" sz="2600" b="1" dirty="0" smtClean="0">
                <a:effectLst>
                  <a:outerShdw blurRad="38100" dist="38100" dir="2700000" algn="tl">
                    <a:srgbClr val="000000">
                      <a:alpha val="43137"/>
                    </a:srgbClr>
                  </a:outerShdw>
                </a:effectLst>
                <a:cs typeface="B Nazanin" pitchFamily="2" charset="-78"/>
              </a:rPr>
              <a:t>واکسیناسیون با این نوع واکسن صورت پذیرد</a:t>
            </a:r>
            <a:endParaRPr lang="en-US" sz="2600" b="1" dirty="0" smtClean="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61</a:t>
            </a:fld>
            <a:endParaRPr lang="en-US"/>
          </a:p>
        </p:txBody>
      </p:sp>
    </p:spTree>
    <p:extLst>
      <p:ext uri="{BB962C8B-B14F-4D97-AF65-F5344CB8AC3E}">
        <p14:creationId xmlns:p14="http://schemas.microsoft.com/office/powerpoint/2010/main" val="33039963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C00000"/>
                </a:solidFill>
                <a:effectLst>
                  <a:outerShdw blurRad="38100" dist="38100" dir="2700000" algn="tl">
                    <a:srgbClr val="000000">
                      <a:alpha val="43137"/>
                    </a:srgbClr>
                  </a:outerShdw>
                </a:effectLst>
                <a:cs typeface="B Nazanin" pitchFamily="2" charset="-78"/>
              </a:rPr>
              <a:t>انتظار از دانشگاهها/ دانشکده های علوم پزشکی (ادامه): </a:t>
            </a:r>
            <a:endParaRPr lang="en-US" sz="3200" b="1" dirty="0">
              <a:solidFill>
                <a:srgbClr val="C0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fontScale="92500" lnSpcReduction="10000"/>
          </a:bodyPr>
          <a:lstStyle/>
          <a:p>
            <a:pPr marL="514350" lvl="0" indent="-514350" algn="just" rtl="1">
              <a:lnSpc>
                <a:spcPct val="150000"/>
              </a:lnSpc>
              <a:buFont typeface="+mj-lt"/>
              <a:buAutoNum type="arabicPeriod" startAt="6"/>
            </a:pPr>
            <a:r>
              <a:rPr lang="fa-IR" sz="2600" b="1" dirty="0" smtClean="0">
                <a:effectLst>
                  <a:outerShdw blurRad="38100" dist="38100" dir="2700000" algn="tl">
                    <a:srgbClr val="000000">
                      <a:alpha val="43137"/>
                    </a:srgbClr>
                  </a:outerShdw>
                </a:effectLst>
                <a:cs typeface="B Nazanin" pitchFamily="2" charset="-78"/>
              </a:rPr>
              <a:t>تامین و تدارک خودروی مناسب برای تمامی مراکز مجری برنامه به منظور انجام دهگردشی پزشک و افراد همراه از واحدها و روستاهای تحت پوشش براساس استاندارد تعیین شده در دستورعمل اجرایی نسخه 15</a:t>
            </a:r>
          </a:p>
          <a:p>
            <a:pPr marL="514350" lvl="0" indent="-514350" algn="just" rtl="1">
              <a:lnSpc>
                <a:spcPct val="150000"/>
              </a:lnSpc>
              <a:buFont typeface="+mj-lt"/>
              <a:buAutoNum type="arabicPeriod" startAt="6"/>
            </a:pPr>
            <a:r>
              <a:rPr lang="fa-IR" sz="2600" b="1" dirty="0" smtClean="0">
                <a:effectLst>
                  <a:outerShdw blurRad="38100" dist="38100" dir="2700000" algn="tl">
                    <a:srgbClr val="000000">
                      <a:alpha val="43137"/>
                    </a:srgbClr>
                  </a:outerShdw>
                </a:effectLst>
                <a:cs typeface="B Nazanin" pitchFamily="2" charset="-78"/>
              </a:rPr>
              <a:t>تشکیل کمیته تامین نیروی انسانی موردنیاز برنامه براساس تفاهم نامه مشترک سال 1393 </a:t>
            </a:r>
          </a:p>
          <a:p>
            <a:pPr marL="514350" lvl="0" indent="-514350" algn="just" rtl="1">
              <a:lnSpc>
                <a:spcPct val="150000"/>
              </a:lnSpc>
              <a:buFont typeface="+mj-lt"/>
              <a:buAutoNum type="arabicPeriod" startAt="6"/>
            </a:pPr>
            <a:r>
              <a:rPr lang="fa-IR" sz="2600" b="1" dirty="0" smtClean="0">
                <a:effectLst>
                  <a:outerShdw blurRad="38100" dist="38100" dir="2700000" algn="tl">
                    <a:srgbClr val="000000">
                      <a:alpha val="43137"/>
                    </a:srgbClr>
                  </a:outerShdw>
                </a:effectLst>
                <a:cs typeface="B Nazanin" pitchFamily="2" charset="-78"/>
              </a:rPr>
              <a:t>تامین پزشک خانواده بازای هر 3500 نفر (یا شرایط مندرج در دستورعمل و فرمت قرارداد مشترک شبکه شهرستان و اداره کل بیمه استان) در مراکز مجری برنامه تا </a:t>
            </a:r>
            <a:r>
              <a:rPr lang="fa-IR" sz="2600" b="1" dirty="0" smtClean="0">
                <a:solidFill>
                  <a:srgbClr val="00B050"/>
                </a:solidFill>
                <a:effectLst>
                  <a:outerShdw blurRad="38100" dist="38100" dir="2700000" algn="tl">
                    <a:srgbClr val="000000">
                      <a:alpha val="43137"/>
                    </a:srgbClr>
                  </a:outerShdw>
                </a:effectLst>
                <a:cs typeface="B Nazanin" pitchFamily="2" charset="-78"/>
              </a:rPr>
              <a:t>حداکثر اول مردادماه </a:t>
            </a:r>
          </a:p>
          <a:p>
            <a:pPr marL="514350" lvl="0" indent="-514350" algn="just" rtl="1">
              <a:lnSpc>
                <a:spcPct val="150000"/>
              </a:lnSpc>
              <a:buFont typeface="+mj-lt"/>
              <a:buAutoNum type="arabicPeriod" startAt="6"/>
            </a:pPr>
            <a:r>
              <a:rPr lang="fa-IR" sz="2600" b="1" dirty="0">
                <a:effectLst>
                  <a:outerShdw blurRad="38100" dist="38100" dir="2700000" algn="tl">
                    <a:srgbClr val="000000">
                      <a:alpha val="43137"/>
                    </a:srgbClr>
                  </a:outerShdw>
                </a:effectLst>
                <a:cs typeface="B Nazanin" pitchFamily="2" charset="-78"/>
              </a:rPr>
              <a:t>تامین </a:t>
            </a:r>
            <a:r>
              <a:rPr lang="fa-IR" sz="2600" b="1" dirty="0" smtClean="0">
                <a:effectLst>
                  <a:outerShdw blurRad="38100" dist="38100" dir="2700000" algn="tl">
                    <a:srgbClr val="000000">
                      <a:alpha val="43137"/>
                    </a:srgbClr>
                  </a:outerShdw>
                </a:effectLst>
                <a:cs typeface="B Nazanin" pitchFamily="2" charset="-78"/>
              </a:rPr>
              <a:t>ماما/پرستار بازای </a:t>
            </a:r>
            <a:r>
              <a:rPr lang="fa-IR" sz="2600" b="1" dirty="0">
                <a:effectLst>
                  <a:outerShdw blurRad="38100" dist="38100" dir="2700000" algn="tl">
                    <a:srgbClr val="000000">
                      <a:alpha val="43137"/>
                    </a:srgbClr>
                  </a:outerShdw>
                </a:effectLst>
                <a:cs typeface="B Nazanin" pitchFamily="2" charset="-78"/>
              </a:rPr>
              <a:t>هر </a:t>
            </a:r>
            <a:r>
              <a:rPr lang="fa-IR" sz="2600" b="1" dirty="0" smtClean="0">
                <a:effectLst>
                  <a:outerShdw blurRad="38100" dist="38100" dir="2700000" algn="tl">
                    <a:srgbClr val="000000">
                      <a:alpha val="43137"/>
                    </a:srgbClr>
                  </a:outerShdw>
                </a:effectLst>
                <a:cs typeface="B Nazanin" pitchFamily="2" charset="-78"/>
              </a:rPr>
              <a:t>8000 نفر </a:t>
            </a:r>
            <a:r>
              <a:rPr lang="fa-IR" sz="2600" b="1" dirty="0">
                <a:effectLst>
                  <a:outerShdw blurRad="38100" dist="38100" dir="2700000" algn="tl">
                    <a:srgbClr val="000000">
                      <a:alpha val="43137"/>
                    </a:srgbClr>
                  </a:outerShdw>
                </a:effectLst>
                <a:cs typeface="B Nazanin" pitchFamily="2" charset="-78"/>
              </a:rPr>
              <a:t>(یا شرایط مندرج در دستورعمل و فرمت قرارداد مشترک شبکه شهرستان و اداره کل بیمه استان) در مراکز مجری برنامه تا </a:t>
            </a:r>
            <a:r>
              <a:rPr lang="fa-IR" sz="2600" b="1" dirty="0">
                <a:solidFill>
                  <a:srgbClr val="7030A0"/>
                </a:solidFill>
                <a:effectLst>
                  <a:outerShdw blurRad="38100" dist="38100" dir="2700000" algn="tl">
                    <a:srgbClr val="000000">
                      <a:alpha val="43137"/>
                    </a:srgbClr>
                  </a:outerShdw>
                </a:effectLst>
                <a:cs typeface="B Nazanin" pitchFamily="2" charset="-78"/>
              </a:rPr>
              <a:t>حداکثر اول مردادماه </a:t>
            </a:r>
          </a:p>
        </p:txBody>
      </p:sp>
      <p:sp>
        <p:nvSpPr>
          <p:cNvPr id="4" name="Slide Number Placeholder 3"/>
          <p:cNvSpPr>
            <a:spLocks noGrp="1"/>
          </p:cNvSpPr>
          <p:nvPr>
            <p:ph type="sldNum" sz="quarter" idx="12"/>
          </p:nvPr>
        </p:nvSpPr>
        <p:spPr/>
        <p:txBody>
          <a:bodyPr/>
          <a:lstStyle/>
          <a:p>
            <a:fld id="{D1EF608E-E24D-406E-8E22-B1B92CA482AD}" type="slidenum">
              <a:rPr lang="en-US" smtClean="0"/>
              <a:pPr/>
              <a:t>62</a:t>
            </a:fld>
            <a:endParaRPr lang="en-US"/>
          </a:p>
        </p:txBody>
      </p:sp>
    </p:spTree>
    <p:extLst>
      <p:ext uri="{BB962C8B-B14F-4D97-AF65-F5344CB8AC3E}">
        <p14:creationId xmlns:p14="http://schemas.microsoft.com/office/powerpoint/2010/main" val="8014789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C00000"/>
                </a:solidFill>
                <a:effectLst>
                  <a:outerShdw blurRad="38100" dist="38100" dir="2700000" algn="tl">
                    <a:srgbClr val="000000">
                      <a:alpha val="43137"/>
                    </a:srgbClr>
                  </a:outerShdw>
                </a:effectLst>
                <a:cs typeface="B Nazanin" pitchFamily="2" charset="-78"/>
              </a:rPr>
              <a:t>انتظار از دانشگاهها/ دانشکده های علوم پزشکی (ادامه): </a:t>
            </a:r>
            <a:endParaRPr lang="en-US" sz="3200" b="1" dirty="0">
              <a:solidFill>
                <a:srgbClr val="C0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334126"/>
            <a:ext cx="10515600" cy="4842837"/>
          </a:xfrm>
        </p:spPr>
        <p:txBody>
          <a:bodyPr>
            <a:normAutofit lnSpcReduction="10000"/>
          </a:bodyPr>
          <a:lstStyle/>
          <a:p>
            <a:pPr marL="514350" lvl="0" indent="-514350" algn="just" rtl="1">
              <a:lnSpc>
                <a:spcPct val="150000"/>
              </a:lnSpc>
              <a:buFont typeface="+mj-lt"/>
              <a:buAutoNum type="arabicPeriod" startAt="10"/>
            </a:pPr>
            <a:r>
              <a:rPr lang="fa-IR" sz="2600" b="1" dirty="0" smtClean="0">
                <a:effectLst>
                  <a:outerShdw blurRad="38100" dist="38100" dir="2700000" algn="tl">
                    <a:srgbClr val="000000">
                      <a:alpha val="43137"/>
                    </a:srgbClr>
                  </a:outerShdw>
                </a:effectLst>
                <a:cs typeface="B Nazanin" pitchFamily="2" charset="-78"/>
              </a:rPr>
              <a:t>تهیه دفاتر شفاف و دقیق از درآمدهای اختصاصی و هزینه ها به تفکیک حقوق پزشک و ماما؛ دارو؛ پاراکلینیک و سایر موارد مشمول اعتبار و برحسب منابع مالی تعریف شده برای این برنامه به تفکیک مرکز؛ شهرستان و دانشگاه</a:t>
            </a:r>
          </a:p>
          <a:p>
            <a:pPr marL="514350" lvl="0" indent="-514350" algn="just" rtl="1">
              <a:lnSpc>
                <a:spcPct val="150000"/>
              </a:lnSpc>
              <a:buFont typeface="+mj-lt"/>
              <a:buAutoNum type="arabicPeriod" startAt="10"/>
            </a:pPr>
            <a:r>
              <a:rPr lang="fa-IR" sz="2600" b="1" dirty="0" smtClean="0">
                <a:effectLst>
                  <a:outerShdw blurRad="38100" dist="38100" dir="2700000" algn="tl">
                    <a:srgbClr val="000000">
                      <a:alpha val="43137"/>
                    </a:srgbClr>
                  </a:outerShdw>
                </a:effectLst>
                <a:cs typeface="B Nazanin" pitchFamily="2" charset="-78"/>
              </a:rPr>
              <a:t>اصلاح گردش مالی اعتبار این برنامه در دانشگاه/ دانشکده بطوریکه تا 28 هرماه ، 70% حقوق افراد پرداخت شود و 30% بقیه باتوجه به نتیجه پایش عملکرد آنها حداکثر یک ماه بعداز نتیجه پایش سه ماهه پرداخت گردد</a:t>
            </a:r>
          </a:p>
          <a:p>
            <a:pPr marL="514350" lvl="0" indent="-514350" algn="just" rtl="1">
              <a:lnSpc>
                <a:spcPct val="150000"/>
              </a:lnSpc>
              <a:buFont typeface="+mj-lt"/>
              <a:buAutoNum type="arabicPeriod" startAt="10"/>
            </a:pPr>
            <a:r>
              <a:rPr lang="fa-IR" sz="2600" b="1" dirty="0" smtClean="0">
                <a:effectLst>
                  <a:outerShdw blurRad="38100" dist="38100" dir="2700000" algn="tl">
                    <a:srgbClr val="000000">
                      <a:alpha val="43137"/>
                    </a:srgbClr>
                  </a:outerShdw>
                </a:effectLst>
                <a:cs typeface="B Nazanin" pitchFamily="2" charset="-78"/>
              </a:rPr>
              <a:t>تهیه فهرست حقوقی افراد ممهور به مهر بانک پرداخت کننده و ارسال ماهانه آن به اداره کل بیمه استان براساس تفاهم نامه سال 1393</a:t>
            </a:r>
            <a:endParaRPr lang="fa-IR" sz="2600" b="1" dirty="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63</a:t>
            </a:fld>
            <a:endParaRPr lang="en-US"/>
          </a:p>
        </p:txBody>
      </p:sp>
    </p:spTree>
    <p:extLst>
      <p:ext uri="{BB962C8B-B14F-4D97-AF65-F5344CB8AC3E}">
        <p14:creationId xmlns:p14="http://schemas.microsoft.com/office/powerpoint/2010/main" val="40267797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pPr lvl="0" algn="r" rtl="1"/>
            <a:r>
              <a:rPr lang="fa-IR" sz="3200" b="1" dirty="0" smtClean="0">
                <a:solidFill>
                  <a:srgbClr val="C00000"/>
                </a:solidFill>
                <a:effectLst>
                  <a:outerShdw blurRad="38100" dist="38100" dir="2700000" algn="tl">
                    <a:srgbClr val="000000">
                      <a:alpha val="43137"/>
                    </a:srgbClr>
                  </a:outerShdw>
                </a:effectLst>
                <a:cs typeface="B Nazanin" pitchFamily="2" charset="-78"/>
              </a:rPr>
              <a:t>انتظار از دانشگاهها/ دانشکده های علوم پزشکی (ادامه): </a:t>
            </a:r>
            <a:endParaRPr lang="en-US" sz="3200" b="1" dirty="0">
              <a:solidFill>
                <a:srgbClr val="C0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58977"/>
            <a:ext cx="10515600" cy="4617986"/>
          </a:xfrm>
        </p:spPr>
        <p:txBody>
          <a:bodyPr>
            <a:normAutofit fontScale="92500" lnSpcReduction="10000"/>
          </a:bodyPr>
          <a:lstStyle/>
          <a:p>
            <a:pPr marL="514350" lvl="0" indent="-514350" algn="just" rtl="1">
              <a:lnSpc>
                <a:spcPct val="150000"/>
              </a:lnSpc>
              <a:buFont typeface="+mj-lt"/>
              <a:buAutoNum type="arabicPeriod" startAt="13"/>
            </a:pPr>
            <a:r>
              <a:rPr lang="fa-IR" sz="2600" b="1" dirty="0" smtClean="0">
                <a:effectLst>
                  <a:outerShdw blurRad="38100" dist="38100" dir="2700000" algn="tl">
                    <a:srgbClr val="000000">
                      <a:alpha val="43137"/>
                    </a:srgbClr>
                  </a:outerShdw>
                </a:effectLst>
                <a:cs typeface="B Nazanin" pitchFamily="2" charset="-78"/>
              </a:rPr>
              <a:t>تدارک لازم و کافی برای آموزش پزشکان خانواده و سایر اعضای تیم سلامت بویژه درابتدای کار به منظور آشنایی آنها با </a:t>
            </a:r>
            <a:r>
              <a:rPr lang="fa-IR" sz="2600" b="1" dirty="0" smtClean="0">
                <a:solidFill>
                  <a:srgbClr val="7030A0"/>
                </a:solidFill>
                <a:effectLst>
                  <a:outerShdw blurRad="38100" dist="38100" dir="2700000" algn="tl">
                    <a:srgbClr val="000000">
                      <a:alpha val="43137"/>
                    </a:srgbClr>
                  </a:outerShdw>
                </a:effectLst>
                <a:cs typeface="B Nazanin" pitchFamily="2" charset="-78"/>
              </a:rPr>
              <a:t>نظام شبکه، وظایف خود، بسته های خدمت و انتظاری که از آنان به عنوان پزشک سلامت مدار می رود و نه فقط ویزیت بیماران</a:t>
            </a:r>
          </a:p>
          <a:p>
            <a:pPr marL="514350" lvl="0" indent="-514350" algn="just" rtl="1">
              <a:lnSpc>
                <a:spcPct val="150000"/>
              </a:lnSpc>
              <a:buFont typeface="+mj-lt"/>
              <a:buAutoNum type="arabicPeriod" startAt="13"/>
            </a:pPr>
            <a:r>
              <a:rPr lang="fa-IR" sz="2600" b="1" dirty="0" smtClean="0">
                <a:effectLst>
                  <a:outerShdw blurRad="38100" dist="38100" dir="2700000" algn="tl">
                    <a:srgbClr val="000000">
                      <a:alpha val="43137"/>
                    </a:srgbClr>
                  </a:outerShdw>
                </a:effectLst>
                <a:cs typeface="B Nazanin" pitchFamily="2" charset="-78"/>
              </a:rPr>
              <a:t>برنامه ریزی دقیق برای پایش مراکز مجری برنامه توسط تمامی ادارات حوزه معاونت بهداشت و پایش مشترک با همکاران بیمه سلامت استان</a:t>
            </a:r>
          </a:p>
          <a:p>
            <a:pPr marL="514350" lvl="0" indent="-514350" algn="just" rtl="1">
              <a:lnSpc>
                <a:spcPct val="150000"/>
              </a:lnSpc>
              <a:buFont typeface="+mj-lt"/>
              <a:buAutoNum type="arabicPeriod" startAt="13"/>
            </a:pPr>
            <a:r>
              <a:rPr lang="fa-IR" sz="2600" b="1" dirty="0" smtClean="0">
                <a:effectLst>
                  <a:outerShdw blurRad="38100" dist="38100" dir="2700000" algn="tl">
                    <a:srgbClr val="000000">
                      <a:alpha val="43137"/>
                    </a:srgbClr>
                  </a:outerShdw>
                </a:effectLst>
                <a:cs typeface="B Nazanin" pitchFamily="2" charset="-78"/>
              </a:rPr>
              <a:t>جمع آوری دقیق اطلاعات موردنیاز بیمه سلامت و مرکز مدیریت شبکه که فرم های آن در دستورعمل آمده است و ارسال بموقع آن بصورت ماهانه، فصلی و سالانه برحسب نوع داده بدون پیگیری های متعدد و بدون پاسخ؟!</a:t>
            </a:r>
            <a:endParaRPr lang="fa-IR" sz="2600" b="1" dirty="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64</a:t>
            </a:fld>
            <a:endParaRPr lang="en-US"/>
          </a:p>
        </p:txBody>
      </p:sp>
    </p:spTree>
    <p:extLst>
      <p:ext uri="{BB962C8B-B14F-4D97-AF65-F5344CB8AC3E}">
        <p14:creationId xmlns:p14="http://schemas.microsoft.com/office/powerpoint/2010/main" val="1313773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9882"/>
          </a:xfrm>
        </p:spPr>
        <p:txBody>
          <a:bodyPr>
            <a:normAutofit/>
          </a:bodyPr>
          <a:lstStyle/>
          <a:p>
            <a:pPr lvl="0" algn="r" rtl="1"/>
            <a:r>
              <a:rPr lang="fa-IR" sz="3200" b="1" dirty="0" smtClean="0">
                <a:solidFill>
                  <a:srgbClr val="C00000"/>
                </a:solidFill>
                <a:effectLst>
                  <a:outerShdw blurRad="38100" dist="38100" dir="2700000" algn="tl">
                    <a:srgbClr val="000000">
                      <a:alpha val="43137"/>
                    </a:srgbClr>
                  </a:outerShdw>
                </a:effectLst>
                <a:cs typeface="B Nazanin" pitchFamily="2" charset="-78"/>
              </a:rPr>
              <a:t>انتظار از دانشگاهها/ دانشکده های علوم پزشکی (ادامه): </a:t>
            </a:r>
            <a:endParaRPr lang="en-US" sz="3200" b="1" dirty="0">
              <a:solidFill>
                <a:srgbClr val="C0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184856"/>
            <a:ext cx="10515600" cy="4992107"/>
          </a:xfrm>
        </p:spPr>
        <p:txBody>
          <a:bodyPr>
            <a:normAutofit fontScale="92500"/>
          </a:bodyPr>
          <a:lstStyle/>
          <a:p>
            <a:pPr marL="571500" lvl="0" indent="-571500" algn="just" rtl="1">
              <a:lnSpc>
                <a:spcPct val="150000"/>
              </a:lnSpc>
              <a:buFont typeface="+mj-lt"/>
              <a:buAutoNum type="arabicPeriod" startAt="16"/>
            </a:pPr>
            <a:r>
              <a:rPr lang="fa-IR" sz="2600" b="1" dirty="0" smtClean="0">
                <a:effectLst>
                  <a:outerShdw blurRad="38100" dist="38100" dir="2700000" algn="tl">
                    <a:srgbClr val="000000">
                      <a:alpha val="43137"/>
                    </a:srgbClr>
                  </a:outerShdw>
                </a:effectLst>
                <a:cs typeface="B Nazanin" pitchFamily="2" charset="-78"/>
              </a:rPr>
              <a:t>تدارک لازم به منظور سرشماری از شهرهای زیر 20000 نفر با تعیین نوع بیمه آنها و اصلاح جمعیت اعلام شده از سوی سازمان بیمه سلامت درصورت نیاز</a:t>
            </a:r>
          </a:p>
          <a:p>
            <a:pPr marL="571500" lvl="0" indent="-571500" algn="just" rtl="1">
              <a:lnSpc>
                <a:spcPct val="150000"/>
              </a:lnSpc>
              <a:buFont typeface="+mj-lt"/>
              <a:buAutoNum type="arabicPeriod" startAt="16"/>
            </a:pPr>
            <a:r>
              <a:rPr lang="fa-IR" sz="2600" b="1" dirty="0" smtClean="0">
                <a:effectLst>
                  <a:outerShdw blurRad="38100" dist="38100" dir="2700000" algn="tl">
                    <a:srgbClr val="000000">
                      <a:alpha val="43137"/>
                    </a:srgbClr>
                  </a:outerShdw>
                </a:effectLst>
                <a:cs typeface="B Nazanin" pitchFamily="2" charset="-78"/>
              </a:rPr>
              <a:t>تشکیل ستادهای هماهنگی دانشگاهی و شهرستانی باتوجه به مفاد تفاهم نامه سال 1393 و دستورعمل اجرایی نسخه 15</a:t>
            </a:r>
          </a:p>
          <a:p>
            <a:pPr marL="571500" lvl="0" indent="-571500" algn="just" rtl="1">
              <a:lnSpc>
                <a:spcPct val="150000"/>
              </a:lnSpc>
              <a:buFont typeface="+mj-lt"/>
              <a:buAutoNum type="arabicPeriod" startAt="16"/>
            </a:pPr>
            <a:r>
              <a:rPr lang="fa-IR" sz="2600" b="1" dirty="0" smtClean="0">
                <a:effectLst>
                  <a:outerShdw blurRad="38100" dist="38100" dir="2700000" algn="tl">
                    <a:srgbClr val="000000">
                      <a:alpha val="43137"/>
                    </a:srgbClr>
                  </a:outerShdw>
                </a:effectLst>
                <a:cs typeface="B Nazanin" pitchFamily="2" charset="-78"/>
              </a:rPr>
              <a:t>مطالعه دقیق دستورعمل نسخه 15 و آموزش آن به دست اندرکاران برنامه </a:t>
            </a:r>
          </a:p>
          <a:p>
            <a:pPr marL="571500" lvl="0" indent="-571500" algn="just" rtl="1">
              <a:lnSpc>
                <a:spcPct val="150000"/>
              </a:lnSpc>
              <a:buFont typeface="+mj-lt"/>
              <a:buAutoNum type="arabicPeriod" startAt="16"/>
            </a:pPr>
            <a:r>
              <a:rPr lang="fa-IR" sz="2600" b="1" dirty="0" smtClean="0">
                <a:effectLst>
                  <a:outerShdw blurRad="38100" dist="38100" dir="2700000" algn="tl">
                    <a:srgbClr val="000000">
                      <a:alpha val="43137"/>
                    </a:srgbClr>
                  </a:outerShdw>
                </a:effectLst>
                <a:cs typeface="B Nazanin" pitchFamily="2" charset="-78"/>
              </a:rPr>
              <a:t>ارائه یک نسخه از دستورعمل نسخه 15 و تصویر قرارداد به تمامی پزشکان و ماماهای طرف قرارداد</a:t>
            </a:r>
          </a:p>
          <a:p>
            <a:pPr marL="571500" lvl="0" indent="-571500" algn="just" rtl="1">
              <a:lnSpc>
                <a:spcPct val="150000"/>
              </a:lnSpc>
              <a:buFont typeface="+mj-lt"/>
              <a:buAutoNum type="arabicPeriod" startAt="16"/>
            </a:pPr>
            <a:r>
              <a:rPr lang="fa-IR" sz="2600" b="1" dirty="0" smtClean="0">
                <a:effectLst>
                  <a:outerShdw blurRad="38100" dist="38100" dir="2700000" algn="tl">
                    <a:srgbClr val="000000">
                      <a:alpha val="43137"/>
                    </a:srgbClr>
                  </a:outerShdw>
                </a:effectLst>
                <a:cs typeface="B Nazanin" pitchFamily="2" charset="-78"/>
              </a:rPr>
              <a:t>اعلام این موضوع که انعقاد قرارداد هیچگونه تعهدی به افراد برای استخدام آنها نیست و ...</a:t>
            </a:r>
            <a:endParaRPr lang="fa-IR" sz="2600" b="1" dirty="0">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65</a:t>
            </a:fld>
            <a:endParaRPr lang="en-US"/>
          </a:p>
        </p:txBody>
      </p:sp>
    </p:spTree>
    <p:extLst>
      <p:ext uri="{BB962C8B-B14F-4D97-AF65-F5344CB8AC3E}">
        <p14:creationId xmlns:p14="http://schemas.microsoft.com/office/powerpoint/2010/main" val="22002399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4186"/>
          </a:xfrm>
        </p:spPr>
        <p:txBody>
          <a:bodyPr>
            <a:normAutofit/>
          </a:bodyPr>
          <a:lstStyle/>
          <a:p>
            <a:pPr algn="r" rtl="1"/>
            <a:r>
              <a:rPr lang="fa-IR" sz="3200" dirty="0" smtClean="0">
                <a:solidFill>
                  <a:srgbClr val="C00000"/>
                </a:solidFill>
                <a:cs typeface="B Titr" pitchFamily="2" charset="-78"/>
              </a:rPr>
              <a:t>اجراي گردش مالي درسطح مركز بهداشت شهرستان :</a:t>
            </a:r>
            <a:endParaRPr lang="en-US" sz="3200" dirty="0">
              <a:solidFill>
                <a:srgbClr val="C00000"/>
              </a:solidFill>
              <a:cs typeface="B Titr" pitchFamily="2" charset="-78"/>
            </a:endParaRPr>
          </a:p>
        </p:txBody>
      </p:sp>
      <p:sp>
        <p:nvSpPr>
          <p:cNvPr id="3" name="Content Placeholder 2"/>
          <p:cNvSpPr>
            <a:spLocks noGrp="1"/>
          </p:cNvSpPr>
          <p:nvPr>
            <p:ph idx="1"/>
          </p:nvPr>
        </p:nvSpPr>
        <p:spPr>
          <a:xfrm>
            <a:off x="424722" y="1079291"/>
            <a:ext cx="11767278" cy="5456420"/>
          </a:xfrm>
        </p:spPr>
        <p:txBody>
          <a:bodyPr>
            <a:noAutofit/>
          </a:bodyPr>
          <a:lstStyle/>
          <a:p>
            <a:pPr algn="just" rtl="1"/>
            <a:r>
              <a:rPr lang="fa-IR" b="1" dirty="0" smtClean="0">
                <a:cs typeface="B Nazanin" pitchFamily="2" charset="-78"/>
              </a:rPr>
              <a:t>ماده 80 : مركز بهداشت شهرستان موظف </a:t>
            </a:r>
            <a:r>
              <a:rPr lang="fa-IR" b="1" dirty="0" smtClean="0">
                <a:solidFill>
                  <a:schemeClr val="accent5">
                    <a:lumMod val="75000"/>
                  </a:schemeClr>
                </a:solidFill>
                <a:cs typeface="B Nazanin" pitchFamily="2" charset="-78"/>
              </a:rPr>
              <a:t>است تا قبل از بيست و پنجم هر ماه </a:t>
            </a:r>
            <a:r>
              <a:rPr lang="fa-IR" b="1" dirty="0" smtClean="0">
                <a:cs typeface="B Nazanin" pitchFamily="2" charset="-78"/>
              </a:rPr>
              <a:t>تمامي درآمدهاي بيمه روستايي واريز شده به حساب درآمدهاي شهرستان را ضمن ثبت در دفاتر مربوطه، به حساب درآمدهاي دانشگاه واريز نمايد و گزارش آن را به مركز بهداشت استان اعلام دارد.</a:t>
            </a:r>
          </a:p>
          <a:p>
            <a:pPr algn="just" rtl="1"/>
            <a:r>
              <a:rPr lang="fa-IR" b="1" dirty="0" smtClean="0">
                <a:cs typeface="B Nazanin" pitchFamily="2" charset="-78"/>
              </a:rPr>
              <a:t>ماده 85:مدير شبكه بهداشت و درمان شهرستان يا رييس مركز بهداشت شهرستان موظف است </a:t>
            </a:r>
            <a:r>
              <a:rPr lang="fa-IR" b="1" dirty="0" smtClean="0">
                <a:solidFill>
                  <a:schemeClr val="accent5">
                    <a:lumMod val="75000"/>
                  </a:schemeClr>
                </a:solidFill>
                <a:cs typeface="B Nazanin" pitchFamily="2" charset="-78"/>
              </a:rPr>
              <a:t>وجوه منابع اعتباري برنامه پزشك خانواده و بيمه روستايي تخصيصي هر ماهه </a:t>
            </a:r>
            <a:r>
              <a:rPr lang="fa-IR" b="1" dirty="0" smtClean="0">
                <a:cs typeface="B Nazanin" pitchFamily="2" charset="-78"/>
              </a:rPr>
              <a:t>را مطابق دستور خرج معاون بهداشتي كه استانداردهاي آن در همين دستورعمل آمده است، هزينه نمايد.</a:t>
            </a:r>
          </a:p>
          <a:p>
            <a:pPr algn="just" rtl="1"/>
            <a:r>
              <a:rPr lang="fa-IR" b="1" dirty="0" smtClean="0">
                <a:cs typeface="B Nazanin" pitchFamily="2" charset="-78"/>
              </a:rPr>
              <a:t>ماده 91:مركز بهداشت شهرستان موظف است از باقي مانده اعتبارات تخصيصي، در گام اول مبالغ مورد تعهد در قراردادهاي منعقده را براساس ضريب عملكرد، محاسبه كرده و سپس پرداخت نمايد و پس از هزينه كرد، اسناد به تاييد معاونت بهداشتي دانشگاه رسانده شود.</a:t>
            </a:r>
          </a:p>
          <a:p>
            <a:pPr algn="just" rtl="1"/>
            <a:r>
              <a:rPr lang="fa-IR" b="1" dirty="0" smtClean="0">
                <a:cs typeface="B Nazanin" pitchFamily="2" charset="-78"/>
              </a:rPr>
              <a:t>ماده92: مركز بهداشت شهرستان موظف است از باقي مانده اعتبارات تخصيصي، هزينه هاي مربوط به ارائه خدمات دارويي،آزمايشگاهي و راديولوژي را در صورت ارائه توسط مركز بهداشت شهرستان تامين و پرداخت نمايد و پس از هزينه كرد، اسناد را به معاونت بهداشتي ارائه دهد.</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C00000"/>
                </a:solidFill>
                <a:cs typeface="B Titr" pitchFamily="2" charset="-78"/>
              </a:rPr>
              <a:t>اجراي گردش مالي درسطح مركز بهداشت شهرستان :</a:t>
            </a:r>
            <a:endParaRPr lang="en-US" dirty="0"/>
          </a:p>
        </p:txBody>
      </p:sp>
      <p:sp>
        <p:nvSpPr>
          <p:cNvPr id="3" name="Content Placeholder 2"/>
          <p:cNvSpPr>
            <a:spLocks noGrp="1"/>
          </p:cNvSpPr>
          <p:nvPr>
            <p:ph idx="1"/>
          </p:nvPr>
        </p:nvSpPr>
        <p:spPr>
          <a:xfrm>
            <a:off x="554636" y="1439056"/>
            <a:ext cx="11122702" cy="4737907"/>
          </a:xfrm>
        </p:spPr>
        <p:txBody>
          <a:bodyPr>
            <a:normAutofit fontScale="92500"/>
          </a:bodyPr>
          <a:lstStyle/>
          <a:p>
            <a:pPr algn="just" rtl="1"/>
            <a:r>
              <a:rPr lang="fa-IR" b="1" dirty="0" smtClean="0">
                <a:cs typeface="B Nazanin" pitchFamily="2" charset="-78"/>
              </a:rPr>
              <a:t>ماده 93 : </a:t>
            </a:r>
            <a:r>
              <a:rPr lang="fa-IR" b="1" dirty="0" smtClean="0">
                <a:solidFill>
                  <a:srgbClr val="7030A0"/>
                </a:solidFill>
                <a:cs typeface="B Nazanin" pitchFamily="2" charset="-78"/>
              </a:rPr>
              <a:t>مركز بهداشت شهرستان </a:t>
            </a:r>
            <a:r>
              <a:rPr lang="fa-IR" b="1" dirty="0" smtClean="0">
                <a:cs typeface="B Nazanin" pitchFamily="2" charset="-78"/>
              </a:rPr>
              <a:t>موظف است از محل درآمدهاي اختصاصي برنامه موضوع منابع مالي تعيين شده در اين</a:t>
            </a:r>
            <a:r>
              <a:rPr lang="fa-IR" dirty="0" smtClean="0">
                <a:cs typeface="B Nazanin" pitchFamily="2" charset="-78"/>
              </a:rPr>
              <a:t>دستورعمل ، </a:t>
            </a:r>
            <a:r>
              <a:rPr lang="fa-IR" b="1" dirty="0" smtClean="0">
                <a:cs typeface="B Nazanin" pitchFamily="2" charset="-78"/>
              </a:rPr>
              <a:t>هزينه هاي مربوط به تامين فضاي زيست يا بيتوته پزشك و مواد مصرفي مورد نياز مراكزبهداشتي درماني را تامين و پرداخت نمايد و پس از هزينه كرد، اسناد را به معاونت بهداشتي ارائه دهد.</a:t>
            </a:r>
          </a:p>
          <a:p>
            <a:pPr algn="just" rtl="1"/>
            <a:r>
              <a:rPr lang="fa-IR" b="1" dirty="0" smtClean="0">
                <a:cs typeface="B Nazanin" pitchFamily="2" charset="-78"/>
              </a:rPr>
              <a:t>ماده 94 </a:t>
            </a:r>
            <a:r>
              <a:rPr lang="fa-IR" b="1" dirty="0" smtClean="0">
                <a:solidFill>
                  <a:srgbClr val="00B0F0"/>
                </a:solidFill>
                <a:cs typeface="B Nazanin" pitchFamily="2" charset="-78"/>
              </a:rPr>
              <a:t>: مركز بهداشت شهرستان </a:t>
            </a:r>
            <a:r>
              <a:rPr lang="fa-IR" b="1" dirty="0" smtClean="0">
                <a:cs typeface="B Nazanin" pitchFamily="2" charset="-78"/>
              </a:rPr>
              <a:t>اجازه خواهد داشت از محل صرفه جويي در اعتبارات تخصيصي به منظور پرداخت كارانه پرسنل محيطي و ستادي مركز بهداشت شهرستان، بهبود استاندارد و خريد مواد مصرفي مورد نياز مركز تا سقف اعتبارات صرفه جويي شده، هزينه كند و پس از هزينه كرد، اسناد را به معاونت بهداشتي استان ارائه دهد. بديهي است پرسنلي كه حداقل درصد عملكردرا كسب كرده باشند، نمي توانند از اين اضافه كارانه بهره مند گردند.</a:t>
            </a:r>
          </a:p>
          <a:p>
            <a:pPr algn="just" rtl="1"/>
            <a:r>
              <a:rPr lang="fa-IR" b="1" dirty="0" smtClean="0">
                <a:cs typeface="B Nazanin" pitchFamily="2" charset="-78"/>
              </a:rPr>
              <a:t>تبصره 1: چنانچه پزشك خانواده يا ماماي تيم سلامت كمتراز</a:t>
            </a:r>
            <a:r>
              <a:rPr lang="fa-IR" b="1" dirty="0" smtClean="0">
                <a:solidFill>
                  <a:srgbClr val="FF0000"/>
                </a:solidFill>
                <a:cs typeface="B Nazanin" pitchFamily="2" charset="-78"/>
              </a:rPr>
              <a:t> 3 ماه </a:t>
            </a:r>
            <a:r>
              <a:rPr lang="fa-IR" b="1" dirty="0" smtClean="0">
                <a:cs typeface="B Nazanin" pitchFamily="2" charset="-78"/>
              </a:rPr>
              <a:t>به قرارداد خود پايبند باشد و محل خدمت را ترك كند، سهم </a:t>
            </a:r>
            <a:r>
              <a:rPr lang="fa-IR" dirty="0" smtClean="0">
                <a:cs typeface="B Nazanin" pitchFamily="2" charset="-78"/>
              </a:rPr>
              <a:t>حاصل از نتيجه پايش </a:t>
            </a:r>
            <a:r>
              <a:rPr lang="fa-IR" b="1" dirty="0" smtClean="0">
                <a:cs typeface="B Nazanin" pitchFamily="2" charset="-78"/>
              </a:rPr>
              <a:t>عملكرد (30 %)به وي تعلق نمي گيرد.</a:t>
            </a:r>
            <a:endParaRPr lang="en-US" b="1" dirty="0" smtClean="0">
              <a:cs typeface="B Nazanin" pitchFamily="2" charset="-78"/>
            </a:endParaRPr>
          </a:p>
          <a:p>
            <a:pPr algn="r" rtl="1"/>
            <a:endParaRPr lang="en-US" dirty="0"/>
          </a:p>
        </p:txBody>
      </p:sp>
      <p:sp>
        <p:nvSpPr>
          <p:cNvPr id="4" name="Slide Number Placeholder 3"/>
          <p:cNvSpPr>
            <a:spLocks noGrp="1"/>
          </p:cNvSpPr>
          <p:nvPr>
            <p:ph type="sldNum" sz="quarter" idx="12"/>
          </p:nvPr>
        </p:nvSpPr>
        <p:spPr/>
        <p:txBody>
          <a:bodyPr/>
          <a:lstStyle/>
          <a:p>
            <a:fld id="{D1EF608E-E24D-406E-8E22-B1B92CA482AD}"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286445" cy="6858001"/>
          </a:xfrm>
          <a:prstGeom prst="rect">
            <a:avLst/>
          </a:prstGeom>
        </p:spPr>
      </p:pic>
      <p:sp>
        <p:nvSpPr>
          <p:cNvPr id="117765" name="Text Box 5" descr="Purple mesh"/>
          <p:cNvSpPr txBox="1">
            <a:spLocks noChangeArrowheads="1"/>
          </p:cNvSpPr>
          <p:nvPr/>
        </p:nvSpPr>
        <p:spPr bwMode="auto">
          <a:xfrm rot="-1323304">
            <a:off x="118681" y="3829890"/>
            <a:ext cx="11706430" cy="861774"/>
          </a:xfrm>
          <a:prstGeom prst="rect">
            <a:avLst/>
          </a:prstGeom>
          <a:blipFill dpi="0" rotWithShape="0">
            <a:blip r:embed="rId3" cstate="print"/>
            <a:srcRect/>
            <a:tile tx="0" ty="0" sx="100000" sy="100000" flip="none" algn="tl"/>
          </a:blipFill>
          <a:ln w="57150" cmpd="thickThin">
            <a:solidFill>
              <a:srgbClr val="FFFF00"/>
            </a:solidFill>
            <a:miter lim="800000"/>
            <a:headEnd/>
            <a:tailEnd/>
          </a:ln>
          <a:effectLst/>
        </p:spPr>
        <p:txBody>
          <a:bodyPr wrap="square">
            <a:spAutoFit/>
          </a:bodyPr>
          <a:lstStyle/>
          <a:p>
            <a:pPr algn="ctr" rtl="1"/>
            <a:r>
              <a:rPr lang="fa-IR" sz="5000" b="1" i="1" dirty="0">
                <a:solidFill>
                  <a:srgbClr val="FDF821"/>
                </a:solidFill>
                <a:effectLst>
                  <a:outerShdw blurRad="38100" dist="38100" dir="2700000" algn="tl">
                    <a:srgbClr val="000000"/>
                  </a:outerShdw>
                </a:effectLst>
                <a:latin typeface="Script MT Bold" pitchFamily="66" charset="0"/>
                <a:cs typeface="Nazanin" pitchFamily="2" charset="-78"/>
              </a:rPr>
              <a:t>با آرزوی موفقيت برنامه و توفيق </a:t>
            </a:r>
            <a:r>
              <a:rPr lang="fa-IR" sz="5000" b="1" i="1" dirty="0" smtClean="0">
                <a:solidFill>
                  <a:srgbClr val="FDF821"/>
                </a:solidFill>
                <a:effectLst>
                  <a:outerShdw blurRad="38100" dist="38100" dir="2700000" algn="tl">
                    <a:srgbClr val="000000"/>
                  </a:outerShdw>
                </a:effectLst>
                <a:latin typeface="Script MT Bold" pitchFamily="66" charset="0"/>
                <a:cs typeface="Nazanin" pitchFamily="2" charset="-78"/>
              </a:rPr>
              <a:t>خدمت همه ما</a:t>
            </a:r>
            <a:endParaRPr lang="en-US" sz="5000" b="1" i="1" dirty="0">
              <a:solidFill>
                <a:srgbClr val="FDF821"/>
              </a:solidFill>
              <a:effectLst>
                <a:outerShdw blurRad="38100" dist="38100" dir="2700000" algn="tl">
                  <a:srgbClr val="000000"/>
                </a:outerShdw>
              </a:effectLst>
              <a:latin typeface="Script MT Bold" pitchFamily="66" charset="0"/>
              <a:cs typeface="Nazanin" pitchFamily="2" charset="-78"/>
            </a:endParaRPr>
          </a:p>
        </p:txBody>
      </p:sp>
      <p:sp>
        <p:nvSpPr>
          <p:cNvPr id="6" name="Slide Number Placeholder 5"/>
          <p:cNvSpPr>
            <a:spLocks noGrp="1"/>
          </p:cNvSpPr>
          <p:nvPr>
            <p:ph type="sldNum" sz="quarter" idx="12"/>
          </p:nvPr>
        </p:nvSpPr>
        <p:spPr/>
        <p:txBody>
          <a:bodyPr/>
          <a:lstStyle/>
          <a:p>
            <a:fld id="{4B357163-ED82-4CA5-9F3F-427A1835524B}" type="slidenum">
              <a:rPr lang="ar-SA" smtClean="0"/>
              <a:pPr/>
              <a:t>68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anim calcmode="lin" valueType="num">
                                      <p:cBhvr additive="base">
                                        <p:cTn id="7" dur="500" fill="hold"/>
                                        <p:tgtEl>
                                          <p:spTgt spid="117765"/>
                                        </p:tgtEl>
                                        <p:attrNameLst>
                                          <p:attrName>ppt_x</p:attrName>
                                        </p:attrNameLst>
                                      </p:cBhvr>
                                      <p:tavLst>
                                        <p:tav tm="0">
                                          <p:val>
                                            <p:strVal val="#ppt_x"/>
                                          </p:val>
                                        </p:tav>
                                        <p:tav tm="100000">
                                          <p:val>
                                            <p:strVal val="#ppt_x"/>
                                          </p:val>
                                        </p:tav>
                                      </p:tavLst>
                                    </p:anim>
                                    <p:anim calcmode="lin" valueType="num">
                                      <p:cBhvr additive="base">
                                        <p:cTn id="8" dur="500" fill="hold"/>
                                        <p:tgtEl>
                                          <p:spTgt spid="1177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43"/>
            <a:ext cx="10515600" cy="993647"/>
          </a:xfrm>
        </p:spPr>
        <p:txBody>
          <a:bodyPr>
            <a:normAutofit/>
          </a:bodyPr>
          <a:lstStyle/>
          <a:p>
            <a:pPr lvl="0" algn="ctr" rtl="1"/>
            <a:r>
              <a:rPr lang="fa-IR" sz="3200" dirty="0" smtClean="0">
                <a:effectLst>
                  <a:outerShdw blurRad="38100" dist="38100" dir="2700000" algn="tl">
                    <a:srgbClr val="000000">
                      <a:alpha val="43137"/>
                    </a:srgbClr>
                  </a:outerShdw>
                </a:effectLst>
                <a:cs typeface="B Koodak" panose="00000700000000000000" pitchFamily="2" charset="-78"/>
              </a:rPr>
              <a:t>مقايسه تفاهم نامه سال 1392با تفاهم نامه سال 1393</a:t>
            </a:r>
            <a:endParaRPr lang="en-US" sz="3200" dirty="0">
              <a:effectLst>
                <a:outerShdw blurRad="38100" dist="38100" dir="2700000" algn="tl">
                  <a:srgbClr val="000000">
                    <a:alpha val="43137"/>
                  </a:srgbClr>
                </a:outerShdw>
              </a:effectLst>
              <a:cs typeface="B Koodak" panose="00000700000000000000" pitchFamily="2" charset="-78"/>
            </a:endParaRPr>
          </a:p>
        </p:txBody>
      </p:sp>
      <p:graphicFrame>
        <p:nvGraphicFramePr>
          <p:cNvPr id="3" name="Table 2"/>
          <p:cNvGraphicFramePr>
            <a:graphicFrameLocks noGrp="1"/>
          </p:cNvGraphicFramePr>
          <p:nvPr>
            <p:extLst/>
          </p:nvPr>
        </p:nvGraphicFramePr>
        <p:xfrm>
          <a:off x="537882" y="1371601"/>
          <a:ext cx="11349319" cy="4954247"/>
        </p:xfrm>
        <a:graphic>
          <a:graphicData uri="http://schemas.openxmlformats.org/drawingml/2006/table">
            <a:tbl>
              <a:tblPr rtl="1" firstRow="1" firstCol="1" bandRow="1">
                <a:tableStyleId>{5C22544A-7EE6-4342-B048-85BDC9FD1C3A}</a:tableStyleId>
              </a:tblPr>
              <a:tblGrid>
                <a:gridCol w="6940447"/>
                <a:gridCol w="2249619"/>
                <a:gridCol w="2159253"/>
              </a:tblGrid>
              <a:tr h="634753">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موضوع</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1392</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1393</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حداقل حقوق پزشك غيرطرحي</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rPr>
                        <a:t>14638000 ريال</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rPr>
                        <a:t>55000000ريال</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حداقل حقوق پزشك طرحي يا پيام آور</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rPr>
                        <a:t>14638000 ريال</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rPr>
                        <a:t>35700000ريال</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حداقل حقوق ماماي كارشناس</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rPr>
                        <a:t>5974000 ريال</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rPr>
                        <a:t>13000000 ريال</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حداقل حقوق</a:t>
                      </a:r>
                      <a:r>
                        <a:rPr lang="fa-IR" sz="2000" baseline="0" dirty="0" smtClean="0">
                          <a:effectLst>
                            <a:outerShdw blurRad="38100" dist="38100" dir="2700000" algn="tl">
                              <a:srgbClr val="000000">
                                <a:alpha val="43137"/>
                              </a:srgbClr>
                            </a:outerShdw>
                          </a:effectLst>
                        </a:rPr>
                        <a:t> ماماي كاردان</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rPr>
                        <a:t>5974000 ريال</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rPr>
                        <a:t>11000000 ريال</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10976">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تعداد اقلام دارويي</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270</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350</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latin typeface="+mn-lt"/>
                          <a:ea typeface="+mn-ea"/>
                          <a:cs typeface="+mn-cs"/>
                        </a:rPr>
                        <a:t>جمعيت</a:t>
                      </a:r>
                      <a:r>
                        <a:rPr lang="fa-IR" sz="2000" baseline="0" dirty="0" smtClean="0">
                          <a:effectLst>
                            <a:outerShdw blurRad="38100" dist="38100" dir="2700000" algn="tl">
                              <a:srgbClr val="000000">
                                <a:alpha val="43137"/>
                              </a:srgbClr>
                            </a:outerShdw>
                          </a:effectLst>
                          <a:latin typeface="+mn-lt"/>
                          <a:ea typeface="+mn-ea"/>
                          <a:cs typeface="+mn-cs"/>
                        </a:rPr>
                        <a:t> بازاي هر پزشك</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4000</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3500</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جمعيت بازاي هر ماما</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8000</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8000</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D1EF608E-E24D-406E-8E22-B1B92CA482AD}" type="slidenum">
              <a:rPr lang="en-US" smtClean="0"/>
              <a:pPr/>
              <a:t>7</a:t>
            </a:fld>
            <a:endParaRPr lang="en-US"/>
          </a:p>
        </p:txBody>
      </p:sp>
    </p:spTree>
    <p:extLst>
      <p:ext uri="{BB962C8B-B14F-4D97-AF65-F5344CB8AC3E}">
        <p14:creationId xmlns:p14="http://schemas.microsoft.com/office/powerpoint/2010/main" val="757180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43"/>
            <a:ext cx="10515600" cy="993647"/>
          </a:xfrm>
        </p:spPr>
        <p:txBody>
          <a:bodyPr>
            <a:normAutofit/>
          </a:bodyPr>
          <a:lstStyle/>
          <a:p>
            <a:pPr lvl="0" algn="ctr" rtl="1"/>
            <a:r>
              <a:rPr lang="fa-IR" sz="3200" dirty="0" smtClean="0">
                <a:effectLst>
                  <a:outerShdw blurRad="38100" dist="38100" dir="2700000" algn="tl">
                    <a:srgbClr val="000000">
                      <a:alpha val="43137"/>
                    </a:srgbClr>
                  </a:outerShdw>
                </a:effectLst>
                <a:cs typeface="B Koodak" panose="00000700000000000000" pitchFamily="2" charset="-78"/>
              </a:rPr>
              <a:t>سرانه و مبلغ كلي گزينه هاي مختلف تفاهم نامه غيراز حقوق پزشك و ماما در سال 1393</a:t>
            </a:r>
            <a:endParaRPr lang="en-US" sz="3200" dirty="0">
              <a:effectLst>
                <a:outerShdw blurRad="38100" dist="38100" dir="2700000" algn="tl">
                  <a:srgbClr val="000000">
                    <a:alpha val="43137"/>
                  </a:srgbClr>
                </a:outerShdw>
              </a:effectLst>
              <a:cs typeface="B Koodak" panose="00000700000000000000" pitchFamily="2" charset="-78"/>
            </a:endParaRPr>
          </a:p>
        </p:txBody>
      </p:sp>
      <p:graphicFrame>
        <p:nvGraphicFramePr>
          <p:cNvPr id="3" name="Table 2"/>
          <p:cNvGraphicFramePr>
            <a:graphicFrameLocks noGrp="1"/>
          </p:cNvGraphicFramePr>
          <p:nvPr>
            <p:extLst/>
          </p:nvPr>
        </p:nvGraphicFramePr>
        <p:xfrm>
          <a:off x="537882" y="1371601"/>
          <a:ext cx="11349319" cy="4954247"/>
        </p:xfrm>
        <a:graphic>
          <a:graphicData uri="http://schemas.openxmlformats.org/drawingml/2006/table">
            <a:tbl>
              <a:tblPr rtl="1" firstRow="1" firstCol="1" bandRow="1">
                <a:tableStyleId>{5C22544A-7EE6-4342-B048-85BDC9FD1C3A}</a:tableStyleId>
              </a:tblPr>
              <a:tblGrid>
                <a:gridCol w="6940447"/>
                <a:gridCol w="2249619"/>
                <a:gridCol w="2159253"/>
              </a:tblGrid>
              <a:tr h="634753">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موضوع</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سرانه برحسب تومان</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000" dirty="0" smtClean="0">
                          <a:solidFill>
                            <a:srgbClr val="C00000"/>
                          </a:solidFill>
                          <a:effectLst>
                            <a:outerShdw blurRad="38100" dist="38100" dir="2700000" algn="tl">
                              <a:srgbClr val="000000">
                                <a:alpha val="43137"/>
                              </a:srgbClr>
                            </a:outerShdw>
                          </a:effectLst>
                        </a:rPr>
                        <a:t>كل مبلغ (ميليارد تومان)</a:t>
                      </a:r>
                      <a:endPar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2000" dirty="0" smtClean="0">
                          <a:effectLst>
                            <a:outerShdw blurRad="38100" dist="38100" dir="2700000" algn="tl">
                              <a:srgbClr val="000000">
                                <a:alpha val="43137"/>
                              </a:srgbClr>
                            </a:outerShdw>
                          </a:effectLst>
                        </a:rPr>
                        <a:t>دارو</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23010.6</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532.3</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1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پاراكلينيك</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7684.6</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177.8</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1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سلامت دهان و دندان</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3842.3</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88.9</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1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داروهاي مكمل</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3842.3</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88.9</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10976">
                <a:tc>
                  <a:txBody>
                    <a:bodyPr/>
                    <a:lstStyle/>
                    <a:p>
                      <a:pPr algn="r" rtl="1">
                        <a:lnSpc>
                          <a:spcPct val="115000"/>
                        </a:lnSpc>
                        <a:spcAft>
                          <a:spcPts val="0"/>
                        </a:spcAft>
                      </a:pPr>
                      <a:r>
                        <a:rPr lang="fa-IR" sz="1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بهبود استاندارد</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4792.1</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110.9</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1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محل زيست</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2892.5</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66.9</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34753">
                <a:tc>
                  <a:txBody>
                    <a:bodyPr/>
                    <a:lstStyle/>
                    <a:p>
                      <a:pPr algn="r" rtl="1">
                        <a:lnSpc>
                          <a:spcPct val="115000"/>
                        </a:lnSpc>
                        <a:spcAft>
                          <a:spcPts val="0"/>
                        </a:spcAft>
                      </a:pPr>
                      <a:r>
                        <a:rPr lang="fa-IR" sz="1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خودرو</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949.8</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fa-IR" sz="2400" b="1" dirty="0" smtClean="0">
                          <a:effectLst/>
                          <a:latin typeface="Calibri" panose="020F0502020204030204" pitchFamily="34" charset="0"/>
                          <a:ea typeface="Calibri" panose="020F0502020204030204" pitchFamily="34" charset="0"/>
                          <a:cs typeface="Arial" panose="020B0604020202020204" pitchFamily="34" charset="0"/>
                        </a:rPr>
                        <a:t>22</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D1EF608E-E24D-406E-8E22-B1B92CA482AD}" type="slidenum">
              <a:rPr lang="en-US" smtClean="0"/>
              <a:pPr/>
              <a:t>8</a:t>
            </a:fld>
            <a:endParaRPr lang="en-US"/>
          </a:p>
        </p:txBody>
      </p:sp>
    </p:spTree>
    <p:extLst>
      <p:ext uri="{BB962C8B-B14F-4D97-AF65-F5344CB8AC3E}">
        <p14:creationId xmlns:p14="http://schemas.microsoft.com/office/powerpoint/2010/main" val="3927811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r>
              <a:rPr lang="fa-IR" sz="3600" b="1" dirty="0" smtClean="0">
                <a:solidFill>
                  <a:srgbClr val="FF0000"/>
                </a:solidFill>
                <a:effectLst>
                  <a:outerShdw blurRad="38100" dist="38100" dir="2700000" algn="tl">
                    <a:srgbClr val="000000">
                      <a:alpha val="43137"/>
                    </a:srgbClr>
                  </a:outerShdw>
                </a:effectLst>
                <a:cs typeface="B Nazanin" pitchFamily="2" charset="-78"/>
              </a:rPr>
              <a:t>منابع مالی برنامه پزشك خانواده و بيمه روستايي: </a:t>
            </a:r>
            <a:endParaRPr lang="en-US" sz="3600" b="1" dirty="0">
              <a:solidFill>
                <a:srgbClr val="FF0000"/>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838200" y="1584101"/>
            <a:ext cx="10515600" cy="4592862"/>
          </a:xfrm>
        </p:spPr>
        <p:txBody>
          <a:bodyPr>
            <a:normAutofit/>
          </a:bodyPr>
          <a:lstStyle/>
          <a:p>
            <a:pPr lvl="0" algn="just" rtl="1">
              <a:lnSpc>
                <a:spcPct val="150000"/>
              </a:lnSpc>
            </a:pPr>
            <a:r>
              <a:rPr lang="fa-IR" sz="2600" b="1" dirty="0" smtClean="0">
                <a:effectLst>
                  <a:outerShdw blurRad="38100" dist="38100" dir="2700000" algn="tl">
                    <a:srgbClr val="000000">
                      <a:alpha val="43137"/>
                    </a:srgbClr>
                  </a:outerShdw>
                </a:effectLst>
                <a:cs typeface="B Nazanin" pitchFamily="2" charset="-78"/>
              </a:rPr>
              <a:t>منابع حاصل از عقد قرارداد مركز بهداشت شهرستان يا شبكه بهداشتي درماني شهرستان با اداره كل بيمه سلامت ایران استان. براساس تفاهم نامه مشترك سال 1393 و تعيين متوسط سرانه كشوري 965200 ريال.</a:t>
            </a:r>
          </a:p>
          <a:p>
            <a:pPr lvl="0" algn="just" rtl="1">
              <a:lnSpc>
                <a:spcPct val="150000"/>
              </a:lnSpc>
            </a:pPr>
            <a:r>
              <a:rPr lang="fa-IR" sz="2600" b="1" dirty="0" smtClean="0">
                <a:solidFill>
                  <a:srgbClr val="0070C0"/>
                </a:solidFill>
                <a:effectLst>
                  <a:outerShdw blurRad="38100" dist="38100" dir="2700000" algn="tl">
                    <a:srgbClr val="000000">
                      <a:alpha val="43137"/>
                    </a:srgbClr>
                  </a:outerShdw>
                </a:effectLst>
                <a:cs typeface="B Nazanin" pitchFamily="2" charset="-78"/>
              </a:rPr>
              <a:t>منابع حاصل از اخذ فرانشيز ويزيت پزشك خانواده يا ماماي كارشناس با رعايت سيستم ارجاع درمورد افراديكه دفترچه بيمه روستايي دارند. براساس تفاهم نامه فرانشيز 10% تعرفه دولتي است (8000 ريال براي ويزيت پزشك، 6800 ريال براي ويزيت ماماي كارشناس ارشد و 5600 ريال براي ويزيت ماماي كارشناس)</a:t>
            </a:r>
            <a:endParaRPr lang="en-US" sz="2600" b="1" dirty="0" smtClean="0">
              <a:solidFill>
                <a:srgbClr val="0070C0"/>
              </a:solidFill>
              <a:effectLst>
                <a:outerShdw blurRad="38100" dist="38100" dir="2700000" algn="tl">
                  <a:srgbClr val="000000">
                    <a:alpha val="43137"/>
                  </a:srgbClr>
                </a:outerShdw>
              </a:effectLst>
              <a:cs typeface="B Nazanin" pitchFamily="2" charset="-78"/>
            </a:endParaRPr>
          </a:p>
        </p:txBody>
      </p:sp>
      <p:sp>
        <p:nvSpPr>
          <p:cNvPr id="4" name="Slide Number Placeholder 3"/>
          <p:cNvSpPr>
            <a:spLocks noGrp="1"/>
          </p:cNvSpPr>
          <p:nvPr>
            <p:ph type="sldNum" sz="quarter" idx="12"/>
          </p:nvPr>
        </p:nvSpPr>
        <p:spPr/>
        <p:txBody>
          <a:bodyPr/>
          <a:lstStyle/>
          <a:p>
            <a:fld id="{D1EF608E-E24D-406E-8E22-B1B92CA482AD}" type="slidenum">
              <a:rPr lang="en-US" smtClean="0"/>
              <a:pPr/>
              <a:t>9</a:t>
            </a:fld>
            <a:endParaRPr lang="en-US"/>
          </a:p>
        </p:txBody>
      </p:sp>
    </p:spTree>
    <p:extLst>
      <p:ext uri="{BB962C8B-B14F-4D97-AF65-F5344CB8AC3E}">
        <p14:creationId xmlns:p14="http://schemas.microsoft.com/office/powerpoint/2010/main" val="3186870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AB1BA3-BCA9-4C24-BD6C-0B0ADD24F96B}">
  <ds:schemaRefs>
    <ds:schemaRef ds:uri="http://purl.org/dc/dcmityp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s>
</ds:datastoreItem>
</file>

<file path=customXml/itemProps2.xml><?xml version="1.0" encoding="utf-8"?>
<ds:datastoreItem xmlns:ds="http://schemas.openxmlformats.org/officeDocument/2006/customXml" ds:itemID="{F23F7E54-836F-45AF-9459-C920ED6E2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9964B8B-A927-42D6-B32F-7B47301397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767</TotalTime>
  <Words>7907</Words>
  <Application>Microsoft Office PowerPoint</Application>
  <PresentationFormat>Custom</PresentationFormat>
  <Paragraphs>572</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PowerPoint Presentation</vt:lpstr>
      <vt:lpstr>برنامه پزشك خانواده و بيمه روستايي قابل اجرا در سال 1393</vt:lpstr>
      <vt:lpstr>مستندات قانوني برنامه:</vt:lpstr>
      <vt:lpstr>مستندات قانوني برنامه (ادامه):</vt:lpstr>
      <vt:lpstr>مقايسه تفاهم نامه سال 1392با تفاهم نامه سال 1393</vt:lpstr>
      <vt:lpstr>سهم سرانه در سال 1393 از سایر خدمات و فعالیت ها (20%)</vt:lpstr>
      <vt:lpstr>مقايسه تفاهم نامه سال 1392با تفاهم نامه سال 1393</vt:lpstr>
      <vt:lpstr>سرانه و مبلغ كلي گزينه هاي مختلف تفاهم نامه غيراز حقوق پزشك و ماما در سال 1393</vt:lpstr>
      <vt:lpstr>منابع مالی برنامه پزشك خانواده و بيمه روستايي: </vt:lpstr>
      <vt:lpstr>منابع مالی برنامه پزشك خانواده و بيمه روستايي (ادامه): </vt:lpstr>
      <vt:lpstr>منابع مالی برنامه پزشك خانواده و بيمه روستايي (ادامه): </vt:lpstr>
      <vt:lpstr>منابع مالی برنامه پزشك خانواده و بيمه روستايي (ادامه): </vt:lpstr>
      <vt:lpstr>اركان ساختاري برنامه پزشك خانواده و بيمه روستايي: </vt:lpstr>
      <vt:lpstr>اركان ساختاري برنامه پزشك خانواده و بيمه روستايي: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vt:lpstr>
      <vt:lpstr>نكات قابل توجه دربرنامه پزشك خانواده و بيمه روستايي سال 1393: </vt:lpstr>
      <vt:lpstr>نكات قابل توجه دربرنامه پزشك خانواده و بيمه روستايي سال 1393</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نكات قابل توجه دربرنامه پزشك خانواده و بيمه روستايي سال 1393: </vt:lpstr>
      <vt:lpstr>مكانيسم پرداخت به پزشك خانواده در سال 1393: </vt:lpstr>
      <vt:lpstr>مكانيسم پرداخت به پزشك خانواده در سال 1393 (ادامه): </vt:lpstr>
      <vt:lpstr>مكانيسم پرداخت به پزشك خانواده در سال 1393 (ادامه): </vt:lpstr>
      <vt:lpstr>مكانيسم پرداخت به پزشك خانواده در سال 1393 (ادامه): </vt:lpstr>
      <vt:lpstr>مكانيسم پرداخت به پزشك خانواده در سال 1393 (ادامه): </vt:lpstr>
      <vt:lpstr>مكانيسم پرداخت به ماما/پرستار طرف قرارداد در سال 1393: </vt:lpstr>
      <vt:lpstr>مكانيسم پرداخت به ماما/پرستار طرف قرارداد در سال 1393 (ادامه): </vt:lpstr>
      <vt:lpstr>مكانيسم پرداخت به ماما/پرستار طرف قرارداد در سال 1393 (ادامه): </vt:lpstr>
      <vt:lpstr>مكانيسم پرداخت به ماما/پرستار طرف قرارداد در سال 1393 (ادامه): </vt:lpstr>
      <vt:lpstr>مكانيسم پرداخت به ماما/پرستار طرف قرارداد در سال1393 (ادامه):</vt:lpstr>
      <vt:lpstr>مكانيسم پرداخت به ماما/پرستار طرف قرارداد در سال 1393 (ادامه): </vt:lpstr>
      <vt:lpstr>مسوولیت ها: </vt:lpstr>
      <vt:lpstr>اعتبارات متمركز: </vt:lpstr>
      <vt:lpstr>انتظار از دانشگاهها/ دانشکده های علوم پزشکی: </vt:lpstr>
      <vt:lpstr>انتظار از دانشگاهها/ دانشکده های علوم پزشکی (ادامه): </vt:lpstr>
      <vt:lpstr>انتظار از دانشگاهها/ دانشکده های علوم پزشکی (ادامه): </vt:lpstr>
      <vt:lpstr>انتظار از دانشگاهها/ دانشکده های علوم پزشکی (ادامه): </vt:lpstr>
      <vt:lpstr>انتظار از دانشگاهها/ دانشکده های علوم پزشکی (ادامه): </vt:lpstr>
      <vt:lpstr>انتظار از دانشگاهها/ دانشکده های علوم پزشکی (ادامه): </vt:lpstr>
      <vt:lpstr>اجراي گردش مالي درسطح مركز بهداشت شهرستان :</vt:lpstr>
      <vt:lpstr>اجراي گردش مالي درسطح مركز بهداشت شهرستان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naeli</dc:creator>
  <cp:lastModifiedBy>Balali</cp:lastModifiedBy>
  <cp:revision>138</cp:revision>
  <dcterms:created xsi:type="dcterms:W3CDTF">2013-12-30T09:03:45Z</dcterms:created>
  <dcterms:modified xsi:type="dcterms:W3CDTF">2014-06-29T08:46:26Z</dcterms:modified>
</cp:coreProperties>
</file>